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394" r:id="rId2"/>
    <p:sldId id="395" r:id="rId3"/>
    <p:sldId id="396" r:id="rId4"/>
    <p:sldId id="350" r:id="rId5"/>
    <p:sldId id="336" r:id="rId6"/>
    <p:sldId id="329" r:id="rId7"/>
    <p:sldId id="369" r:id="rId8"/>
    <p:sldId id="370" r:id="rId9"/>
    <p:sldId id="367" r:id="rId10"/>
    <p:sldId id="368" r:id="rId11"/>
    <p:sldId id="376" r:id="rId12"/>
    <p:sldId id="334" r:id="rId13"/>
    <p:sldId id="359" r:id="rId14"/>
    <p:sldId id="349" r:id="rId15"/>
    <p:sldId id="351" r:id="rId16"/>
    <p:sldId id="373" r:id="rId17"/>
    <p:sldId id="365" r:id="rId18"/>
    <p:sldId id="381" r:id="rId19"/>
    <p:sldId id="348" r:id="rId20"/>
    <p:sldId id="387" r:id="rId21"/>
    <p:sldId id="353" r:id="rId22"/>
    <p:sldId id="358" r:id="rId23"/>
    <p:sldId id="371" r:id="rId24"/>
    <p:sldId id="372" r:id="rId25"/>
    <p:sldId id="377" r:id="rId26"/>
    <p:sldId id="378" r:id="rId27"/>
    <p:sldId id="364" r:id="rId28"/>
    <p:sldId id="363" r:id="rId29"/>
    <p:sldId id="335" r:id="rId30"/>
    <p:sldId id="388" r:id="rId31"/>
    <p:sldId id="384" r:id="rId32"/>
    <p:sldId id="393" r:id="rId33"/>
    <p:sldId id="389" r:id="rId34"/>
    <p:sldId id="390" r:id="rId35"/>
    <p:sldId id="392" r:id="rId36"/>
    <p:sldId id="405" r:id="rId37"/>
    <p:sldId id="333" r:id="rId38"/>
    <p:sldId id="391" r:id="rId39"/>
    <p:sldId id="379" r:id="rId40"/>
    <p:sldId id="385" r:id="rId41"/>
    <p:sldId id="398" r:id="rId42"/>
    <p:sldId id="400" r:id="rId43"/>
    <p:sldId id="402" r:id="rId44"/>
    <p:sldId id="403" r:id="rId45"/>
    <p:sldId id="404" r:id="rId46"/>
    <p:sldId id="406" r:id="rId4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70F49"/>
    <a:srgbClr val="07121F"/>
    <a:srgbClr val="10253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22" autoAdjust="0"/>
    <p:restoredTop sz="89135" autoAdjust="0"/>
  </p:normalViewPr>
  <p:slideViewPr>
    <p:cSldViewPr>
      <p:cViewPr varScale="1">
        <p:scale>
          <a:sx n="57" d="100"/>
          <a:sy n="57" d="100"/>
        </p:scale>
        <p:origin x="-474"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524F72-CEE3-433E-80C9-C59B27D9A322}" type="datetimeFigureOut">
              <a:rPr lang="ru-RU" smtClean="0"/>
              <a:pPr/>
              <a:t>08.05.2020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75B19F-CAA0-4031-BAA7-81BB50166F09}"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675B19F-CAA0-4031-BAA7-81BB50166F09}" type="slidenum">
              <a:rPr lang="ru-RU" smtClean="0"/>
              <a:pPr/>
              <a:t>41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3F9601E-3C8E-4A61-8A91-3B6C8A2E6AAC}" type="datetimeFigureOut">
              <a:rPr lang="ru-RU" smtClean="0"/>
              <a:pPr/>
              <a:t>08.05.2020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B92E6A-E028-415B-BC24-5E9F677F7681}"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3F9601E-3C8E-4A61-8A91-3B6C8A2E6AAC}" type="datetimeFigureOut">
              <a:rPr lang="ru-RU" smtClean="0"/>
              <a:pPr/>
              <a:t>08.05.2020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B92E6A-E028-415B-BC24-5E9F677F768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3F9601E-3C8E-4A61-8A91-3B6C8A2E6AAC}" type="datetimeFigureOut">
              <a:rPr lang="ru-RU" smtClean="0"/>
              <a:pPr/>
              <a:t>08.05.2020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B92E6A-E028-415B-BC24-5E9F677F768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3F9601E-3C8E-4A61-8A91-3B6C8A2E6AAC}" type="datetimeFigureOut">
              <a:rPr lang="ru-RU" smtClean="0"/>
              <a:pPr/>
              <a:t>08.05.2020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B92E6A-E028-415B-BC24-5E9F677F7681}"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3F9601E-3C8E-4A61-8A91-3B6C8A2E6AAC}" type="datetimeFigureOut">
              <a:rPr lang="ru-RU" smtClean="0"/>
              <a:pPr/>
              <a:t>08.05.2020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B92E6A-E028-415B-BC24-5E9F677F7681}"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3F9601E-3C8E-4A61-8A91-3B6C8A2E6AAC}" type="datetimeFigureOut">
              <a:rPr lang="ru-RU" smtClean="0"/>
              <a:pPr/>
              <a:t>08.05.2020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B92E6A-E028-415B-BC24-5E9F677F7681}"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3F9601E-3C8E-4A61-8A91-3B6C8A2E6AAC}" type="datetimeFigureOut">
              <a:rPr lang="ru-RU" smtClean="0"/>
              <a:pPr/>
              <a:t>08.05.2020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9B92E6A-E028-415B-BC24-5E9F677F768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3F9601E-3C8E-4A61-8A91-3B6C8A2E6AAC}" type="datetimeFigureOut">
              <a:rPr lang="ru-RU" smtClean="0"/>
              <a:pPr/>
              <a:t>08.05.2020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9B92E6A-E028-415B-BC24-5E9F677F768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3F9601E-3C8E-4A61-8A91-3B6C8A2E6AAC}" type="datetimeFigureOut">
              <a:rPr lang="ru-RU" smtClean="0"/>
              <a:pPr/>
              <a:t>08.05.2020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9B92E6A-E028-415B-BC24-5E9F677F768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3F9601E-3C8E-4A61-8A91-3B6C8A2E6AAC}" type="datetimeFigureOut">
              <a:rPr lang="ru-RU" smtClean="0"/>
              <a:pPr/>
              <a:t>08.05.2020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B92E6A-E028-415B-BC24-5E9F677F7681}"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3F9601E-3C8E-4A61-8A91-3B6C8A2E6AAC}" type="datetimeFigureOut">
              <a:rPr lang="ru-RU" smtClean="0"/>
              <a:pPr/>
              <a:t>08.05.2020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B92E6A-E028-415B-BC24-5E9F677F7681}"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F9601E-3C8E-4A61-8A91-3B6C8A2E6AAC}" type="datetimeFigureOut">
              <a:rPr lang="ru-RU" smtClean="0"/>
              <a:pPr/>
              <a:t>08.05.2020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B92E6A-E028-415B-BC24-5E9F677F768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ru.wikipedia.org/wiki/%D0%A7%D1%83%D0%B9%D0%BA%D0%BE%D0%B2,_%D0%92%D0%B0%D1%81%D0%B8%D0%BB%D0%B8%D0%B9_%D0%98%D0%B2%D0%B0%D0%BD%D0%BE%D0%B2%D0%B8%D1%87" TargetMode="External"/><Relationship Id="rId7"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ru.wikipedia.org/wiki/%D0%A7%D0%B5%D0%BB%D1%8F%D0%B1%D0%B8%D0%BD%D1%81%D0%BA" TargetMode="External"/><Relationship Id="rId5" Type="http://schemas.openxmlformats.org/officeDocument/2006/relationships/hyperlink" Target="https://ru.wikipedia.org/wiki/%D0%A5%D0%B0%D1%80%D1%8C%D0%BA%D0%BE%D0%B2" TargetMode="External"/><Relationship Id="rId4" Type="http://schemas.openxmlformats.org/officeDocument/2006/relationships/hyperlink" Target="https://ru.wikipedia.org/wiki/%D0%A2%D1%83%D0%BB%D1%8C%D1%81%D0%BA%D0%BE%D0%B5_%D1%81%D1%83%D0%B2%D0%BE%D1%80%D0%BE%D0%B2%D1%81%D0%BA%D0%BE%D0%B5_%D0%B2%D0%BE%D0%B5%D0%BD%D0%BD%D0%BE%D0%B5_%D1%83%D1%87%D0%B8%D0%BB%D0%B8%D1%89%D0%B5"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interesnyefakty.org/interesnye-fakty-o-vitebske/"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ru.wikipedia.org/wiki/%D0%91%D0%BB%D0%B8%D0%BD%D0%B4%D0%B0%D0%B6"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ru.wikipedia.org/wiki/%D0%93%D0%B0%D0%BB%D0%B8%D1%84%D0%B5" TargetMode="External"/><Relationship Id="rId5" Type="http://schemas.openxmlformats.org/officeDocument/2006/relationships/image" Target="../media/image5.jpe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uamuseum.com/userpics/151-AnatoliyKomar.jpg"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ru.wikipedia.org/w/index.php?title=%D0%9B%D1%91%D0%BD%D1%8F_%D0%90%D0%BD%D0%BA%D0%B8%D0%BD%D0%BE%D0%B2%D0%B8%D1%87&amp;action=edit&amp;redlink=1" TargetMode="External"/><Relationship Id="rId7" Type="http://schemas.openxmlformats.org/officeDocument/2006/relationships/image" Target="../media/image40.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hyperlink" Target="https://wiki2.org/ru/%D0%92%D1%81%D0%B0%D0%B4%D0%BD%D0%B8%D0%BA%D0%B8_(%D1%84%D0%B8%D0%BB%D1%8C%D0%BC,_1972)" TargetMode="External"/><Relationship Id="rId13" Type="http://schemas.openxmlformats.org/officeDocument/2006/relationships/hyperlink" Target="https://wiki2.org/ru/%D0%A1%D1%82%D0%BE_%D0%BF%D0%B5%D1%80%D0%B2%D1%8B%D0%B9" TargetMode="External"/><Relationship Id="rId3" Type="http://schemas.openxmlformats.org/officeDocument/2006/relationships/hyperlink" Target="https://wiki2.org/ru/%D0%AD%D1%82%D0%BE_%D0%B1%D1%8B%D0%BB%D0%BE_%D0%B2_%D0%94%D0%BE%D0%BD%D0%B1%D0%B0%D1%81%D1%81%D0%B5" TargetMode="External"/><Relationship Id="rId7" Type="http://schemas.openxmlformats.org/officeDocument/2006/relationships/hyperlink" Target="https://wiki2.org/ru/%D0%9F%D1%8F%D1%82%D1%91%D1%80%D0%BA%D0%B0_%D0%BE%D1%82%D0%B2%D0%B0%D0%B6%D0%BD%D1%8B%D1%85" TargetMode="External"/><Relationship Id="rId12" Type="http://schemas.openxmlformats.org/officeDocument/2006/relationships/hyperlink" Target="https://wiki2.org/ru/%D0%AD%D1%82%D0%BE_%D0%B1%D1%8B%D0%BB%D0%BE_%D0%B2_%D1%80%D0%B0%D0%B7%D0%B2%D0%B5%D0%B4%D0%BA%D0%B5"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wiki2.org/ru/%D0%A3%D0%BB%D0%B8%D1%86%D0%B0_%D0%BC%D0%BB%D0%B0%D0%B4%D1%88%D0%B5%D0%B3%D0%BE_%D1%81%D1%8B%D0%BD%D0%B0_(%D1%84%D0%B8%D0%BB%D1%8C%D0%BC)" TargetMode="External"/><Relationship Id="rId11" Type="http://schemas.openxmlformats.org/officeDocument/2006/relationships/hyperlink" Target="https://wiki2.org/ru/%D0%9C%D0%B8%D1%85%D0%B5%D0%B5%D0%BD%D0%BA%D0%BE,_%D0%9B%D0%B0%D1%80%D0%B8%D1%81%D0%B0_%D0%94%D0%BE%D1%80%D0%BE%D1%84%D0%B5%D0%B5%D0%B2%D0%BD%D0%B0" TargetMode="External"/><Relationship Id="rId5" Type="http://schemas.openxmlformats.org/officeDocument/2006/relationships/hyperlink" Target="https://wiki2.org/ru/%D0%92%D0%B0%D0%BB%D1%8F_%D0%9A%D0%BE%D1%82%D0%B8%D0%BA" TargetMode="External"/><Relationship Id="rId10" Type="http://schemas.openxmlformats.org/officeDocument/2006/relationships/hyperlink" Target="https://wiki2.org/ru/%D0%92_%D1%82%D0%BE_%D0%B4%D0%B0%D0%BB%D1%91%D0%BA%D0%BE%D0%B5_%D0%BB%D0%B5%D1%82%D0%BE%E2%80%A6" TargetMode="External"/><Relationship Id="rId4" Type="http://schemas.openxmlformats.org/officeDocument/2006/relationships/hyperlink" Target="https://wiki2.org/ru/%D0%9E%D1%80%D0%BB%D1%91%D0%BD%D0%BE%D0%BA_(%D1%84%D0%B8%D0%BB%D1%8C%D0%BC)" TargetMode="External"/><Relationship Id="rId9" Type="http://schemas.openxmlformats.org/officeDocument/2006/relationships/hyperlink" Target="https://wiki2.org/ru/%D0%9F%D1%8F%D1%82%D0%BD%D0%B0%D0%B4%D1%86%D0%B0%D1%82%D0%B0%D1%8F_%D0%B2%D0%B5%D1%81%D0%BD%D0%B0" TargetMode="External"/><Relationship Id="rId14" Type="http://schemas.openxmlformats.org/officeDocument/2006/relationships/hyperlink" Target="https://wiki2.org/ru/%D0%91%D1%80%D0%B5%D1%81%D1%82%D1%81%D0%BA%D0%B0%D1%8F_%D0%BA%D1%80%D0%B5%D0%BF%D0%BE%D1%81%D1%82%D1%8C_(%D1%84%D0%B8%D0%BB%D1%8C%D0%BC)"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6.jpeg"/><Relationship Id="rId11" Type="http://schemas.openxmlformats.org/officeDocument/2006/relationships/image" Target="../media/image50.jpeg"/><Relationship Id="rId5" Type="http://schemas.openxmlformats.org/officeDocument/2006/relationships/image" Target="../media/image45.jpeg"/><Relationship Id="rId10" Type="http://schemas.openxmlformats.org/officeDocument/2006/relationships/image" Target="../media/image49.jpeg"/><Relationship Id="rId4" Type="http://schemas.openxmlformats.org/officeDocument/2006/relationships/image" Target="../media/image44.jpeg"/><Relationship Id="rId9" Type="http://schemas.openxmlformats.org/officeDocument/2006/relationships/image" Target="../media/image48.jpeg"/></Relationships>
</file>

<file path=ppt/slides/_rels/slide41.xml.rels><?xml version="1.0" encoding="UTF-8" standalone="yes"?>
<Relationships xmlns="http://schemas.openxmlformats.org/package/2006/relationships"><Relationship Id="rId3" Type="http://schemas.openxmlformats.org/officeDocument/2006/relationships/hyperlink" Target="https://my-shop.ru/shop/person/17132.html" TargetMode="External"/><Relationship Id="rId7" Type="http://schemas.openxmlformats.org/officeDocument/2006/relationships/image" Target="../media/image5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hyperlink" Target="https://my-shop.ru/shop/series/226612/sort/a/page/1.html" TargetMode="External"/><Relationship Id="rId4" Type="http://schemas.openxmlformats.org/officeDocument/2006/relationships/hyperlink" Target="https://my-shop.ru/shop/producer/6/sort/a/page/1.html"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4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4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4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ru.wikipedia.org/wiki/%D0%A1%D0%BE%D0%BB%D0%B4%D0%B0%D1%82"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ru.wikipedia.org/wiki/%D0%9E%D1%80%D0%B4%D0%B5%D0%BD" TargetMode="External"/><Relationship Id="rId5" Type="http://schemas.openxmlformats.org/officeDocument/2006/relationships/hyperlink" Target="https://ru.wikipedia.org/wiki/%D0%9E%D1%80%D1%83%D0%B6%D0%B8%D0%B5" TargetMode="External"/><Relationship Id="rId4" Type="http://schemas.openxmlformats.org/officeDocument/2006/relationships/hyperlink" Target="https://ru.wikipedia.org/wiki/%D0%9E%D0%B1%D0%BC%D1%83%D0%BD%D0%B4%D0%B8%D1%80%D0%BE%D0%B2%D0%B0%D0%BD%D0%B8%D0%B5"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7.jpeg"/><Relationship Id="rId7" Type="http://schemas.openxmlformats.org/officeDocument/2006/relationships/hyperlink" Target="https://ru.wikipedia.org/wiki/%D0%9F%D1%80%D0%BE%D1%82%D0%BE%D1%82%D0%B8%D0%BF_%D0%BF%D0%B5%D1%80%D1%81%D0%BE%D0%BD%D0%B0%D0%B6%D0%B0"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ru.wikipedia.org/wiki/8-%D0%B9_%D0%B3%D0%B2%D0%B0%D1%80%D0%B4%D0%B5%D0%B9%D1%81%D0%BA%D0%B8%D0%B9_%D0%BF%D1%83%D1%88%D0%B5%D1%87%D0%BD%D1%8B%D0%B9_%D0%B0%D1%80%D1%82%D0%B8%D0%BB%D0%BB%D0%B5%D1%80%D0%B8%D0%B9%D1%81%D0%BA%D0%B8%D0%B9_%D0%BF%D0%BE%D0%BB%D0%BA" TargetMode="External"/><Relationship Id="rId5" Type="http://schemas.openxmlformats.org/officeDocument/2006/relationships/hyperlink" Target="https://ru.wikipedia.org/w/index.php?title=%D0%98%D0%B2%D0%B0%D0%BD_%D0%A1%D0%BE%D0%BB%D0%BD%D1%86%D0%B5%D0%B2&amp;action=edit&amp;redlink=1" TargetMode="External"/><Relationship Id="rId4" Type="http://schemas.openxmlformats.org/officeDocument/2006/relationships/hyperlink" Target="https://ru.wikipedia.org/w/index.php?title=%D0%A0%D0%B0%D0%BA%D0%BE%D0%B2,_%D0%98%D1%81%D0%B0%D0%B0%D0%BA_%D0%9F%D0%BB%D0%B0%D1%82%D0%BE%D0%BD%D0%BE%D0%B2%D0%B8%D1%87&amp;action=edit&amp;redlink=1"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dirty="0"/>
          </a:p>
        </p:txBody>
      </p:sp>
      <p:sp>
        <p:nvSpPr>
          <p:cNvPr id="6" name="Содержимое 5"/>
          <p:cNvSpPr>
            <a:spLocks noGrp="1"/>
          </p:cNvSpPr>
          <p:nvPr>
            <p:ph idx="1"/>
          </p:nvPr>
        </p:nvSpPr>
        <p:spPr/>
        <p:txBody>
          <a:bodyPr/>
          <a:lstStyle/>
          <a:p>
            <a:endParaRPr lang="ru-RU" dirty="0"/>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7" name="Прямоугольник 6"/>
          <p:cNvSpPr/>
          <p:nvPr/>
        </p:nvSpPr>
        <p:spPr>
          <a:xfrm>
            <a:off x="323528" y="476673"/>
            <a:ext cx="8962237" cy="618630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ru-RU" sz="7200" b="1" dirty="0" smtClean="0">
                <a:ln w="11430"/>
                <a:solidFill>
                  <a:srgbClr val="C00000"/>
                </a:solidFill>
                <a:effectLst>
                  <a:outerShdw blurRad="50800" dist="39000" dir="5460000" algn="tl">
                    <a:srgbClr val="000000">
                      <a:alpha val="38000"/>
                    </a:srgbClr>
                  </a:outerShdw>
                </a:effectLst>
              </a:rPr>
              <a:t>                                               Маленьких                   у войны не бывает</a:t>
            </a:r>
          </a:p>
          <a:p>
            <a:pPr algn="ctr"/>
            <a:r>
              <a:rPr lang="ru-RU" sz="4800" b="1" dirty="0" smtClean="0">
                <a:ln w="11430"/>
                <a:solidFill>
                  <a:srgbClr val="10253F"/>
                </a:solidFill>
                <a:effectLst>
                  <a:outerShdw blurRad="50800" dist="39000" dir="5460000" algn="tl">
                    <a:srgbClr val="000000">
                      <a:alpha val="38000"/>
                    </a:srgbClr>
                  </a:outerShdw>
                </a:effectLst>
              </a:rPr>
              <a:t>Урок памяти</a:t>
            </a:r>
          </a:p>
          <a:p>
            <a:pPr algn="ctr"/>
            <a:endParaRPr lang="ru-RU" sz="4800" b="1" dirty="0" smtClean="0">
              <a:ln w="11430"/>
              <a:solidFill>
                <a:schemeClr val="tx2">
                  <a:lumMod val="50000"/>
                </a:schemeClr>
              </a:solidFill>
              <a:effectLst>
                <a:outerShdw blurRad="50800" dist="39000" dir="5460000" algn="tl">
                  <a:srgbClr val="000000">
                    <a:alpha val="38000"/>
                  </a:srgbClr>
                </a:outerShdw>
              </a:effectLst>
            </a:endParaRPr>
          </a:p>
          <a:p>
            <a:pPr algn="ctr"/>
            <a:r>
              <a:rPr lang="ru-RU" sz="2800" b="1" dirty="0" smtClean="0">
                <a:ln w="11430"/>
                <a:solidFill>
                  <a:schemeClr val="tx2">
                    <a:lumMod val="50000"/>
                  </a:schemeClr>
                </a:solidFill>
                <a:effectLst>
                  <a:outerShdw blurRad="50800" dist="39000" dir="5460000" algn="tl">
                    <a:srgbClr val="000000">
                      <a:alpha val="38000"/>
                    </a:srgbClr>
                  </a:outerShdw>
                </a:effectLst>
              </a:rPr>
              <a:t>Подготовила зав. библиотекой МБОУ « СОШ №29»  Чулкова Н. Н.</a:t>
            </a:r>
          </a:p>
          <a:p>
            <a:pPr algn="ctr"/>
            <a:r>
              <a:rPr lang="ru-RU" sz="2800" b="1" dirty="0" smtClean="0">
                <a:ln w="11430"/>
                <a:solidFill>
                  <a:schemeClr val="tx2">
                    <a:lumMod val="50000"/>
                  </a:schemeClr>
                </a:solidFill>
                <a:effectLst>
                  <a:outerShdw blurRad="50800" dist="39000" dir="5460000" algn="tl">
                    <a:srgbClr val="000000">
                      <a:alpha val="38000"/>
                    </a:srgbClr>
                  </a:outerShdw>
                </a:effectLst>
              </a:rPr>
              <a:t>г. Нижнекамск</a:t>
            </a:r>
            <a:endParaRPr lang="ru-RU" sz="2800" b="1" dirty="0">
              <a:ln w="11430"/>
              <a:solidFill>
                <a:schemeClr val="tx2">
                  <a:lumMod val="50000"/>
                </a:schemeClr>
              </a:solidFill>
              <a:effectLst>
                <a:outerShdw blurRad="50800" dist="39000" dir="5460000" algn="tl">
                  <a:srgbClr val="000000">
                    <a:alpha val="38000"/>
                  </a:srgbClr>
                </a:outerShdw>
              </a:effectLst>
            </a:endParaRPr>
          </a:p>
        </p:txBody>
      </p:sp>
      <p:pic>
        <p:nvPicPr>
          <p:cNvPr id="1029" name="Picture 5" descr="C:\Users\User\Desktop\Новая папка\война - презент\оформление (2)\109012.png"/>
          <p:cNvPicPr>
            <a:picLocks noChangeAspect="1" noChangeArrowheads="1"/>
          </p:cNvPicPr>
          <p:nvPr/>
        </p:nvPicPr>
        <p:blipFill>
          <a:blip r:embed="rId3" cstate="print"/>
          <a:srcRect/>
          <a:stretch>
            <a:fillRect/>
          </a:stretch>
        </p:blipFill>
        <p:spPr bwMode="auto">
          <a:xfrm>
            <a:off x="6228184" y="404664"/>
            <a:ext cx="2915816" cy="301143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p:txBody>
          <a:bodyPr/>
          <a:lstStyle/>
          <a:p>
            <a:endParaRPr lang="ru-RU"/>
          </a:p>
        </p:txBody>
      </p:sp>
      <p:sp>
        <p:nvSpPr>
          <p:cNvPr id="11" name="Содержимое 10"/>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1" y="-504708"/>
            <a:ext cx="9468545" cy="7362708"/>
          </a:xfrm>
          <a:prstGeom prst="rect">
            <a:avLst/>
          </a:prstGeom>
          <a:noFill/>
        </p:spPr>
      </p:pic>
      <p:sp>
        <p:nvSpPr>
          <p:cNvPr id="99329" name="Rectangle 1"/>
          <p:cNvSpPr>
            <a:spLocks noChangeArrowheads="1"/>
          </p:cNvSpPr>
          <p:nvPr/>
        </p:nvSpPr>
        <p:spPr bwMode="auto">
          <a:xfrm>
            <a:off x="2195736" y="367398"/>
            <a:ext cx="7200800" cy="68326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ru-RU" sz="1900" b="0" i="0" u="none" strike="noStrike" cap="none" normalizeH="0" baseline="0" dirty="0" smtClean="0">
                <a:ln>
                  <a:noFill/>
                </a:ln>
                <a:solidFill>
                  <a:schemeClr val="tx1"/>
                </a:solidFill>
                <a:effectLst/>
                <a:latin typeface="Times New Roman" pitchFamily="18" charset="0"/>
                <a:ea typeface="Verdana" pitchFamily="34" charset="0"/>
                <a:cs typeface="Times New Roman" pitchFamily="18" charset="0"/>
              </a:rPr>
              <a:t>Однажды Серёжа пришёл к артиллеристам и сказал, что видел двух мужчин, прятавшихся в скирде соломы. Проверили, и действительно вырыли из соломы двух гитлеровцев с рацией, корректировавших огонь своих батарей.</a:t>
            </a:r>
            <a:endParaRPr kumimoji="0" lang="ru-RU" sz="1900" b="0" i="0" u="none" strike="noStrike" cap="none" normalizeH="0" baseline="0" dirty="0" smtClean="0">
              <a:ln>
                <a:noFill/>
              </a:ln>
              <a:solidFill>
                <a:schemeClr val="tx1"/>
              </a:solidFill>
              <a:effectLst/>
              <a:latin typeface="Times New Roman" pitchFamily="18" charset="0"/>
              <a:cs typeface="Times New Roman" pitchFamily="18" charset="0"/>
            </a:endParaRPr>
          </a:p>
          <a:p>
            <a:pPr lvl="0" indent="228600" eaLnBrk="0" fontAlgn="base" hangingPunct="0">
              <a:spcBef>
                <a:spcPct val="0"/>
              </a:spcBef>
              <a:spcAft>
                <a:spcPct val="0"/>
              </a:spcAft>
            </a:pPr>
            <a:r>
              <a:rPr kumimoji="0" lang="ru-RU" sz="1900" b="0" i="0" u="none" strike="noStrike" cap="none" normalizeH="0" baseline="0" dirty="0" smtClean="0">
                <a:ln>
                  <a:noFill/>
                </a:ln>
                <a:solidFill>
                  <a:schemeClr val="tx1"/>
                </a:solidFill>
                <a:effectLst/>
                <a:latin typeface="Times New Roman" pitchFamily="18" charset="0"/>
                <a:ea typeface="Verdana" pitchFamily="34" charset="0"/>
                <a:cs typeface="Times New Roman" pitchFamily="18" charset="0"/>
              </a:rPr>
              <a:t>«Молодец! — погладил я мальчика по голове, — рассказывал его приёмный отец</a:t>
            </a:r>
            <a:r>
              <a:rPr lang="ru-RU" sz="1900" dirty="0" smtClean="0">
                <a:latin typeface="Times New Roman" pitchFamily="18" charset="0"/>
                <a:ea typeface="Verdana" pitchFamily="34" charset="0"/>
                <a:cs typeface="Times New Roman" pitchFamily="18" charset="0"/>
              </a:rPr>
              <a:t>,</a:t>
            </a:r>
            <a:r>
              <a:rPr lang="en-US" sz="2000" dirty="0" smtClean="0"/>
              <a:t> </a:t>
            </a:r>
            <a:r>
              <a:rPr lang="en-US" dirty="0" err="1" smtClean="0">
                <a:latin typeface="Times New Roman" pitchFamily="18" charset="0"/>
                <a:cs typeface="Times New Roman" pitchFamily="18" charset="0"/>
              </a:rPr>
              <a:t>командир</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полка</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Михаил</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Данилович</a:t>
            </a:r>
            <a:r>
              <a:rPr lang="ru-RU"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Воробьёв</a:t>
            </a:r>
            <a:r>
              <a:rPr lang="ru-RU" dirty="0" smtClean="0">
                <a:latin typeface="Times New Roman" pitchFamily="18" charset="0"/>
                <a:cs typeface="Times New Roman" pitchFamily="18" charset="0"/>
              </a:rPr>
              <a:t>.</a:t>
            </a:r>
            <a:r>
              <a:rPr kumimoji="0" lang="ru-RU" sz="1900" b="0" i="0" u="none" strike="noStrike" cap="none" normalizeH="0" baseline="0" dirty="0" smtClean="0">
                <a:ln>
                  <a:noFill/>
                </a:ln>
                <a:solidFill>
                  <a:schemeClr val="tx1"/>
                </a:solidFill>
                <a:effectLst/>
                <a:latin typeface="Times New Roman" pitchFamily="18" charset="0"/>
                <a:ea typeface="Verdana" pitchFamily="34" charset="0"/>
                <a:cs typeface="Times New Roman" pitchFamily="18" charset="0"/>
              </a:rPr>
              <a:t>— Но маленький солдатик сердито отстранился. Он вообще не терпел ласку на людях. Был не по годам серьёзен. Но и по-детски тщеславен. Считал себя не просто сыном  командира полка, но и его адъютантом. А поскольку все адъютанты — офицеры, то Серёжа и для себя потребовал офицерское звание. В шутку мы произвели его в младшие лейтенанты, выдали потом и соответствующие погоны по форме, когда они были введены. И мой названый сын каждое утро исправно являлся в штаб: докладывал, что прибыл для несения службы. А раз на службе, то — различные, посильные для него поручения».</a:t>
            </a:r>
            <a:endParaRPr kumimoji="0" lang="ru-RU" sz="1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900" b="0" i="0" u="none" strike="noStrike" cap="none" normalizeH="0" baseline="0" dirty="0" smtClean="0">
                <a:ln>
                  <a:noFill/>
                </a:ln>
                <a:solidFill>
                  <a:schemeClr val="tx1"/>
                </a:solidFill>
                <a:effectLst/>
                <a:latin typeface="Times New Roman" pitchFamily="18" charset="0"/>
                <a:ea typeface="Verdana" pitchFamily="34" charset="0"/>
                <a:cs typeface="Times New Roman" pitchFamily="18" charset="0"/>
              </a:rPr>
              <a:t> При выполнении одного из таких поручений в ноябре 1942 года Серёжу ранило в ногу во время бомбёжки.</a:t>
            </a:r>
          </a:p>
          <a:p>
            <a:pPr indent="228600" eaLnBrk="0" fontAlgn="base" hangingPunct="0">
              <a:spcBef>
                <a:spcPct val="0"/>
              </a:spcBef>
              <a:spcAft>
                <a:spcPct val="0"/>
              </a:spcAft>
            </a:pPr>
            <a:r>
              <a:rPr lang="ru-RU" sz="1900" dirty="0" smtClean="0">
                <a:latin typeface="Times New Roman" pitchFamily="18" charset="0"/>
                <a:cs typeface="Times New Roman" pitchFamily="18" charset="0"/>
              </a:rPr>
              <a:t>А 27 апреля 1943 года ему вручили медаль «За боевые заслуги» — за спасение жизни своего названного отца. Шёл ему тогда седьмой год.</a:t>
            </a:r>
            <a:r>
              <a:rPr lang="ru-RU" sz="1900" dirty="0" smtClean="0"/>
              <a:t> </a:t>
            </a:r>
            <a:r>
              <a:rPr lang="ru-RU" sz="1900" dirty="0" smtClean="0">
                <a:latin typeface="Times New Roman" pitchFamily="18" charset="0"/>
                <a:cs typeface="Times New Roman" pitchFamily="18" charset="0"/>
              </a:rPr>
              <a:t>Расстался с родным полком Серёжа уже в Польше</a:t>
            </a: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ru-RU" sz="1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ru-RU" sz="19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8" name="Picture 2" descr="C:\Users\User\Desktop\Новая папка\2636506655.jpg"/>
          <p:cNvPicPr>
            <a:picLocks noChangeAspect="1" noChangeArrowheads="1"/>
          </p:cNvPicPr>
          <p:nvPr/>
        </p:nvPicPr>
        <p:blipFill>
          <a:blip r:embed="rId3" cstate="print"/>
          <a:srcRect l="5040" t="1796" r="53381"/>
          <a:stretch>
            <a:fillRect/>
          </a:stretch>
        </p:blipFill>
        <p:spPr bwMode="auto">
          <a:xfrm>
            <a:off x="1" y="620688"/>
            <a:ext cx="2245911" cy="3721993"/>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69633" name="Rectangle 1"/>
          <p:cNvSpPr>
            <a:spLocks noChangeArrowheads="1"/>
          </p:cNvSpPr>
          <p:nvPr/>
        </p:nvSpPr>
        <p:spPr bwMode="auto">
          <a:xfrm>
            <a:off x="2123728" y="560094"/>
            <a:ext cx="7020272"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457200" algn="l"/>
              </a:tabLst>
            </a:pPr>
            <a:r>
              <a:rPr lang="ru-RU" sz="2000" dirty="0" smtClean="0">
                <a:solidFill>
                  <a:srgbClr val="222222"/>
                </a:solidFill>
                <a:latin typeface="Times New Roman" pitchFamily="18" charset="0"/>
                <a:ea typeface="Times New Roman" pitchFamily="18" charset="0"/>
                <a:cs typeface="Times New Roman" pitchFamily="18" charset="0"/>
              </a:rPr>
              <a:t>Во</a:t>
            </a:r>
            <a:r>
              <a:rPr kumimoji="0" lang="ru-RU" sz="2000" b="0"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время боевых действий </a:t>
            </a:r>
            <a:r>
              <a:rPr kumimoji="0" lang="ru-RU"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Сергей Алёшков </a:t>
            </a:r>
            <a:r>
              <a:rPr kumimoji="0" lang="ru-RU" sz="2000" b="0"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был несколько раз ранен и несколько раз оказывался в опасных для жизни ситуациях. В конце концов в 1944 году из Польши по требованию командарма </a:t>
            </a:r>
            <a:r>
              <a:rPr kumimoji="0" lang="ru-RU" sz="2000" b="0" i="0" u="none" strike="noStrike" cap="none" normalizeH="0" baseline="0" dirty="0" smtClean="0">
                <a:ln>
                  <a:noFill/>
                </a:ln>
                <a:solidFill>
                  <a:srgbClr val="0B0080"/>
                </a:solidFill>
                <a:effectLst/>
                <a:latin typeface="Times New Roman" pitchFamily="18" charset="0"/>
                <a:ea typeface="Times New Roman" pitchFamily="18" charset="0"/>
                <a:cs typeface="Times New Roman" pitchFamily="18" charset="0"/>
                <a:hlinkClick r:id="rId3" tooltip="Чуйков, Василий Иванович"/>
              </a:rPr>
              <a:t>Василия Чуйкова</a:t>
            </a:r>
            <a:r>
              <a:rPr kumimoji="0" lang="ru-RU" sz="2000" b="0"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он был отправлен в </a:t>
            </a:r>
            <a:r>
              <a:rPr kumimoji="0" lang="ru-RU" sz="2000" b="0" i="0" u="none" strike="noStrike" cap="none" normalizeH="0" baseline="0" dirty="0" smtClean="0">
                <a:ln>
                  <a:noFill/>
                </a:ln>
                <a:solidFill>
                  <a:srgbClr val="0B0080"/>
                </a:solidFill>
                <a:effectLst/>
                <a:latin typeface="Times New Roman" pitchFamily="18" charset="0"/>
                <a:ea typeface="Times New Roman" pitchFamily="18" charset="0"/>
                <a:cs typeface="Times New Roman" pitchFamily="18" charset="0"/>
                <a:hlinkClick r:id="rId4" tooltip="Тульское суворовское военное училище"/>
              </a:rPr>
              <a:t>Тульское суворовское военное училище</a:t>
            </a:r>
            <a:r>
              <a:rPr kumimoji="0" lang="ru-RU" sz="2000" b="0"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где оказался самым молодым воспитанником. Хотя Сергей увлекался спортом, слабое здоровье, ранения и привычка к курению давали о себе знать — он с трудом учился в суворовском училище и в конечном итоге был отчислен уже из высшего военного училища по состоянию здоровья.</a:t>
            </a:r>
            <a:endPar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2000" b="0"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Сергей Алёшков выучился на юриста в </a:t>
            </a:r>
            <a:r>
              <a:rPr kumimoji="0" lang="ru-RU" sz="2000" b="0" i="0" u="none" strike="noStrike" cap="none" normalizeH="0" baseline="0" dirty="0" smtClean="0">
                <a:ln>
                  <a:noFill/>
                </a:ln>
                <a:solidFill>
                  <a:srgbClr val="0B0080"/>
                </a:solidFill>
                <a:effectLst/>
                <a:latin typeface="Times New Roman" pitchFamily="18" charset="0"/>
                <a:ea typeface="Times New Roman" pitchFamily="18" charset="0"/>
                <a:cs typeface="Times New Roman" pitchFamily="18" charset="0"/>
                <a:hlinkClick r:id="rId5" tooltip="Харьков"/>
              </a:rPr>
              <a:t>Харькове</a:t>
            </a:r>
            <a:r>
              <a:rPr kumimoji="0" lang="ru-RU" sz="2000" b="0"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и уехал жить и работать в </a:t>
            </a:r>
            <a:r>
              <a:rPr kumimoji="0" lang="ru-RU" sz="2000" b="0" i="0" u="none" strike="noStrike" cap="none" normalizeH="0" baseline="0" dirty="0" smtClean="0">
                <a:ln>
                  <a:noFill/>
                </a:ln>
                <a:solidFill>
                  <a:srgbClr val="0B0080"/>
                </a:solidFill>
                <a:effectLst/>
                <a:latin typeface="Times New Roman" pitchFamily="18" charset="0"/>
                <a:ea typeface="Times New Roman" pitchFamily="18" charset="0"/>
                <a:cs typeface="Times New Roman" pitchFamily="18" charset="0"/>
                <a:hlinkClick r:id="rId6" tooltip="Челябинск"/>
              </a:rPr>
              <a:t>Челябинск</a:t>
            </a:r>
            <a:r>
              <a:rPr kumimoji="0" lang="ru-RU" sz="2000" b="0"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где к тому моменту жила его приёмная семья. Работал следователем прокуратуры, затем прокурором, а в последние годы юрисконсультом на Челябинском заводе оргстекла. </a:t>
            </a:r>
            <a:endPar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2000" b="0"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Сергей Андреевич Алёшков умер 1 февраля 1990 года от сердечного приступа на автобусной остановке по дороге на работу</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0" name="Picture 2" descr="C:\Users\User\Desktop\Новая папка\война - презент\03884c8f-06b5-48e1-8f67-e394262dcfa2.jpg"/>
          <p:cNvPicPr>
            <a:picLocks noChangeAspect="1" noChangeArrowheads="1"/>
          </p:cNvPicPr>
          <p:nvPr/>
        </p:nvPicPr>
        <p:blipFill>
          <a:blip r:embed="rId7" cstate="print"/>
          <a:srcRect/>
          <a:stretch>
            <a:fillRect/>
          </a:stretch>
        </p:blipFill>
        <p:spPr bwMode="auto">
          <a:xfrm>
            <a:off x="0" y="620688"/>
            <a:ext cx="2195736" cy="3168352"/>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1" y="-504708"/>
            <a:ext cx="9468545" cy="7362708"/>
          </a:xfrm>
          <a:prstGeom prst="rect">
            <a:avLst/>
          </a:prstGeom>
          <a:noFill/>
        </p:spPr>
      </p:pic>
      <p:pic>
        <p:nvPicPr>
          <p:cNvPr id="5" name="Picture 2" descr="C:\Users\User\Desktop\Новая папка\img14 (1).jpg"/>
          <p:cNvPicPr>
            <a:picLocks noChangeAspect="1" noChangeArrowheads="1"/>
          </p:cNvPicPr>
          <p:nvPr/>
        </p:nvPicPr>
        <p:blipFill>
          <a:blip r:embed="rId3" cstate="print"/>
          <a:srcRect l="4651" t="3814" r="51250" b="3908"/>
          <a:stretch>
            <a:fillRect/>
          </a:stretch>
        </p:blipFill>
        <p:spPr bwMode="auto">
          <a:xfrm>
            <a:off x="323528" y="1196752"/>
            <a:ext cx="2448272" cy="3456384"/>
          </a:xfrm>
          <a:prstGeom prst="rect">
            <a:avLst/>
          </a:prstGeom>
          <a:noFill/>
        </p:spPr>
      </p:pic>
      <p:sp>
        <p:nvSpPr>
          <p:cNvPr id="6" name="Прямоугольник 5"/>
          <p:cNvSpPr/>
          <p:nvPr/>
        </p:nvSpPr>
        <p:spPr>
          <a:xfrm>
            <a:off x="323528" y="548680"/>
            <a:ext cx="8820472" cy="830997"/>
          </a:xfrm>
          <a:prstGeom prst="rect">
            <a:avLst/>
          </a:prstGeom>
        </p:spPr>
        <p:txBody>
          <a:bodyPr wrap="square">
            <a:spAutoFit/>
          </a:bodyPr>
          <a:lstStyle/>
          <a:p>
            <a:pPr algn="ctr"/>
            <a:r>
              <a:rPr lang="ru-RU" sz="1600" dirty="0" smtClean="0"/>
              <a:t>«</a:t>
            </a:r>
            <a:r>
              <a:rPr lang="ru-RU" sz="2400" b="1" dirty="0" smtClean="0"/>
              <a:t>Сан- </a:t>
            </a:r>
            <a:r>
              <a:rPr lang="ru-RU" sz="2400" b="1" dirty="0" err="1" smtClean="0"/>
              <a:t>Саныч</a:t>
            </a:r>
            <a:r>
              <a:rPr lang="ru-RU" sz="2400" b="1" dirty="0" smtClean="0"/>
              <a:t>»- юный герой –разведчик.                                                        </a:t>
            </a:r>
            <a:r>
              <a:rPr lang="ru-RU" sz="2400" b="1" dirty="0" smtClean="0">
                <a:solidFill>
                  <a:srgbClr val="FF0000"/>
                </a:solidFill>
              </a:rPr>
              <a:t>Саша Колесников,  сын полка </a:t>
            </a:r>
            <a:endParaRPr lang="ru-RU" sz="2400" b="1" dirty="0">
              <a:solidFill>
                <a:srgbClr val="FF0000"/>
              </a:solidFill>
            </a:endParaRPr>
          </a:p>
        </p:txBody>
      </p:sp>
      <p:sp>
        <p:nvSpPr>
          <p:cNvPr id="8" name="Прямоугольник 7"/>
          <p:cNvSpPr/>
          <p:nvPr/>
        </p:nvSpPr>
        <p:spPr>
          <a:xfrm>
            <a:off x="2699792" y="1340769"/>
            <a:ext cx="6696744" cy="5632311"/>
          </a:xfrm>
          <a:prstGeom prst="rect">
            <a:avLst/>
          </a:prstGeom>
        </p:spPr>
        <p:txBody>
          <a:bodyPr wrap="square">
            <a:spAutoFit/>
          </a:bodyPr>
          <a:lstStyle/>
          <a:p>
            <a:r>
              <a:rPr lang="ru-RU" dirty="0" smtClean="0">
                <a:latin typeface="Times New Roman" pitchFamily="18" charset="0"/>
                <a:cs typeface="Times New Roman" pitchFamily="18" charset="0"/>
              </a:rPr>
              <a:t>Саша Колесников учился в 3 классе московской школы. Осенью 1943 года он убежал из дома на фронт. На поездах, попутной машине добрался до прифронтовой полосы. Он был принят воспитанником в 50 полк 11 танкового корпуса. В полку его звали Сан </a:t>
            </a:r>
            <a:r>
              <a:rPr lang="ru-RU" dirty="0" err="1" smtClean="0">
                <a:latin typeface="Times New Roman" pitchFamily="18" charset="0"/>
                <a:cs typeface="Times New Roman" pitchFamily="18" charset="0"/>
              </a:rPr>
              <a:t>Саныч</a:t>
            </a:r>
            <a:r>
              <a:rPr lang="ru-RU" dirty="0" smtClean="0">
                <a:latin typeface="Times New Roman" pitchFamily="18" charset="0"/>
                <a:cs typeface="Times New Roman" pitchFamily="18" charset="0"/>
              </a:rPr>
              <a:t>. Однажды мальчик пошел в разведку, чтобы узнать, где находится разгрузочная железнодорожная ветка фашистов. На 2-ой день он нашел эту ветку. Там было много танков, склады с боеприпасами.</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Заранее было договорено, что Сан </a:t>
            </a:r>
            <a:r>
              <a:rPr lang="ru-RU" dirty="0" err="1" smtClean="0">
                <a:latin typeface="Times New Roman" pitchFamily="18" charset="0"/>
                <a:cs typeface="Times New Roman" pitchFamily="18" charset="0"/>
              </a:rPr>
              <a:t>Саныч</a:t>
            </a:r>
            <a:r>
              <a:rPr lang="ru-RU" dirty="0" smtClean="0">
                <a:latin typeface="Times New Roman" pitchFamily="18" charset="0"/>
                <a:cs typeface="Times New Roman" pitchFamily="18" charset="0"/>
              </a:rPr>
              <a:t> по обе стороны железнодорожной ветки  на верхушках деревьев повесит белые наволочки, которые были  бы видны с воздуха. Прилетел наш самолет, дал Сане знать, что понял условный знак, и улетел. А мальчик пустился в обратный путь. Часа через два он услышал гул наших бомбардировщиков, а затем и взрывы. На 4-й день Сан </a:t>
            </a:r>
            <a:r>
              <a:rPr lang="ru-RU" dirty="0" err="1" smtClean="0">
                <a:latin typeface="Times New Roman" pitchFamily="18" charset="0"/>
                <a:cs typeface="Times New Roman" pitchFamily="18" charset="0"/>
              </a:rPr>
              <a:t>Саныч</a:t>
            </a:r>
            <a:r>
              <a:rPr lang="ru-RU" dirty="0" smtClean="0">
                <a:latin typeface="Times New Roman" pitchFamily="18" charset="0"/>
                <a:cs typeface="Times New Roman" pitchFamily="18" charset="0"/>
              </a:rPr>
              <a:t> наткнулся на своих разведчиков и помог им: забрался в ящик под вагон и поджег бикфордов шнур, а сам выпрыгнул в реку. Фашисты заметили его и стали стрелять, а он все время нырял. Вдруг раздался взрыв. Саню отбросило, и больше он ничего не помнил.</a:t>
            </a:r>
            <a:br>
              <a:rPr lang="ru-RU" dirty="0" smtClean="0">
                <a:latin typeface="Times New Roman" pitchFamily="18" charset="0"/>
                <a:cs typeface="Times New Roman" pitchFamily="18" charset="0"/>
              </a:rPr>
            </a:b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endParaRPr lang="ru-RU"/>
          </a:p>
        </p:txBody>
      </p:sp>
      <p:sp>
        <p:nvSpPr>
          <p:cNvPr id="8" name="Содержимое 7"/>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9" name="Прямоугольник 8"/>
          <p:cNvSpPr/>
          <p:nvPr/>
        </p:nvSpPr>
        <p:spPr>
          <a:xfrm>
            <a:off x="3563888" y="620688"/>
            <a:ext cx="5580112" cy="5940088"/>
          </a:xfrm>
          <a:prstGeom prst="rect">
            <a:avLst/>
          </a:prstGeom>
        </p:spPr>
        <p:txBody>
          <a:bodyPr wrap="square">
            <a:spAutoFit/>
          </a:bodyPr>
          <a:lstStyle/>
          <a:p>
            <a:r>
              <a:rPr lang="ru-RU" sz="2000" dirty="0" smtClean="0">
                <a:latin typeface="Times New Roman" pitchFamily="18" charset="0"/>
                <a:cs typeface="Times New Roman" pitchFamily="18" charset="0"/>
              </a:rPr>
              <a:t>Сан </a:t>
            </a:r>
            <a:r>
              <a:rPr lang="ru-RU" sz="2000" dirty="0" err="1" smtClean="0">
                <a:latin typeface="Times New Roman" pitchFamily="18" charset="0"/>
                <a:cs typeface="Times New Roman" pitchFamily="18" charset="0"/>
              </a:rPr>
              <a:t>Саныч</a:t>
            </a:r>
            <a:r>
              <a:rPr lang="ru-RU" sz="2000" dirty="0" smtClean="0">
                <a:latin typeface="Times New Roman" pitchFamily="18" charset="0"/>
                <a:cs typeface="Times New Roman" pitchFamily="18" charset="0"/>
              </a:rPr>
              <a:t> очнулся через несколько дней и увидел разведчика. Разведчик обрадовался и сказал: «Жив Христосик!» Но Сан </a:t>
            </a:r>
            <a:r>
              <a:rPr lang="ru-RU" sz="2000" dirty="0" err="1" smtClean="0">
                <a:latin typeface="Times New Roman" pitchFamily="18" charset="0"/>
                <a:cs typeface="Times New Roman" pitchFamily="18" charset="0"/>
              </a:rPr>
              <a:t>Саныч</a:t>
            </a:r>
            <a:r>
              <a:rPr lang="ru-RU" sz="2000" dirty="0" smtClean="0">
                <a:latin typeface="Times New Roman" pitchFamily="18" charset="0"/>
                <a:cs typeface="Times New Roman" pitchFamily="18" charset="0"/>
              </a:rPr>
              <a:t> был очень слаб и не спросил, почему его называют Христосиком.</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После госпиталя он опять воевал и дошел до Берлина. И только позже узнал, что, после того как он был схвачен фашистами и потерял сознание от пыток, он был распят. Фашисты били его по пальцам молотком. Он только теперь понял, почему на руках и на ногах у него остались шрамы – следы гвоздей.  Войну окончил гвардии старшим сержантом, а на его груди сверкали орден славы, орден Отечественной войны и пять боевых медалей. Александр Колесников стал прототипом главного героя замечательного  художественного фильма    « Это было в разведке» После войны  жил и работал в Москве. </a:t>
            </a:r>
            <a:endParaRPr lang="ru-RU" sz="2000" dirty="0">
              <a:latin typeface="Times New Roman" pitchFamily="18" charset="0"/>
              <a:cs typeface="Times New Roman" pitchFamily="18" charset="0"/>
            </a:endParaRPr>
          </a:p>
        </p:txBody>
      </p:sp>
      <p:pic>
        <p:nvPicPr>
          <p:cNvPr id="93188" name="Picture 4" descr="C:\Users\User\Desktop\597baeea66ae81beeb98269f01d0f188.jpg"/>
          <p:cNvPicPr>
            <a:picLocks noChangeAspect="1" noChangeArrowheads="1"/>
          </p:cNvPicPr>
          <p:nvPr/>
        </p:nvPicPr>
        <p:blipFill>
          <a:blip r:embed="rId3" cstate="print"/>
          <a:srcRect/>
          <a:stretch>
            <a:fillRect/>
          </a:stretch>
        </p:blipFill>
        <p:spPr bwMode="auto">
          <a:xfrm>
            <a:off x="0" y="620688"/>
            <a:ext cx="3491880" cy="4392488"/>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endParaRPr lang="ru-RU"/>
          </a:p>
        </p:txBody>
      </p:sp>
      <p:sp>
        <p:nvSpPr>
          <p:cNvPr id="8" name="Содержимое 7"/>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0"/>
            <a:ext cx="9468545" cy="7362708"/>
          </a:xfrm>
          <a:prstGeom prst="rect">
            <a:avLst/>
          </a:prstGeom>
          <a:noFill/>
        </p:spPr>
      </p:pic>
      <p:sp>
        <p:nvSpPr>
          <p:cNvPr id="9" name="Прямоугольник 8"/>
          <p:cNvSpPr/>
          <p:nvPr/>
        </p:nvSpPr>
        <p:spPr>
          <a:xfrm>
            <a:off x="2286000" y="908720"/>
            <a:ext cx="6858000" cy="6494085"/>
          </a:xfrm>
          <a:prstGeom prst="rect">
            <a:avLst/>
          </a:prstGeom>
        </p:spPr>
        <p:txBody>
          <a:bodyPr wrap="square">
            <a:spAutoFit/>
          </a:bodyPr>
          <a:lstStyle/>
          <a:p>
            <a:pPr algn="ctr" fontAlgn="base"/>
            <a:r>
              <a:rPr lang="ru-RU" sz="2000" b="1" dirty="0" smtClean="0">
                <a:latin typeface="Times New Roman" pitchFamily="18" charset="0"/>
                <a:cs typeface="Times New Roman" pitchFamily="18" charset="0"/>
              </a:rPr>
              <a:t>Лёня </a:t>
            </a:r>
            <a:r>
              <a:rPr lang="ru-RU" sz="2000" b="1" dirty="0" err="1" smtClean="0">
                <a:latin typeface="Times New Roman" pitchFamily="18" charset="0"/>
                <a:cs typeface="Times New Roman" pitchFamily="18" charset="0"/>
              </a:rPr>
              <a:t>Кузубов</a:t>
            </a:r>
            <a:r>
              <a:rPr lang="ru-RU" sz="2000" b="1" dirty="0" smtClean="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fontAlgn="base"/>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Л</a:t>
            </a:r>
            <a:r>
              <a:rPr lang="en-US" dirty="0" err="1" smtClean="0">
                <a:latin typeface="Times New Roman" pitchFamily="18" charset="0"/>
                <a:cs typeface="Times New Roman" pitchFamily="18" charset="0"/>
              </a:rPr>
              <a:t>етом</a:t>
            </a:r>
            <a:r>
              <a:rPr lang="en-US" dirty="0" smtClean="0">
                <a:latin typeface="Times New Roman" pitchFamily="18" charset="0"/>
                <a:cs typeface="Times New Roman" pitchFamily="18" charset="0"/>
              </a:rPr>
              <a:t> 1941 </a:t>
            </a:r>
            <a:r>
              <a:rPr lang="en-US" dirty="0" err="1" smtClean="0">
                <a:latin typeface="Times New Roman" pitchFamily="18" charset="0"/>
                <a:cs typeface="Times New Roman" pitchFamily="18" charset="0"/>
              </a:rPr>
              <a:t>года</a:t>
            </a:r>
            <a:r>
              <a:rPr lang="en-US" dirty="0" smtClean="0">
                <a:latin typeface="Times New Roman" pitchFamily="18" charset="0"/>
                <a:cs typeface="Times New Roman" pitchFamily="18" charset="0"/>
              </a:rPr>
              <a:t> 11-летний </a:t>
            </a:r>
            <a:r>
              <a:rPr lang="en-US" dirty="0" err="1" smtClean="0">
                <a:latin typeface="Times New Roman" pitchFamily="18" charset="0"/>
                <a:cs typeface="Times New Roman" pitchFamily="18" charset="0"/>
              </a:rPr>
              <a:t>Лёня</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убежал</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на</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фронт</a:t>
            </a:r>
            <a:r>
              <a:rPr lang="ru-RU"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Пешком</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на</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попутных</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машинах</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телегах</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прячась</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под</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железнодорожными</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вагонами</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мальчишка</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добрался</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до</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белорусского</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города</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Жлобина</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где</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стал</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воспитанником</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разведывательного</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батальона</a:t>
            </a:r>
            <a:r>
              <a:rPr lang="en-US" dirty="0" smtClean="0">
                <a:latin typeface="Times New Roman" pitchFamily="18" charset="0"/>
                <a:cs typeface="Times New Roman" pitchFamily="18" charset="0"/>
              </a:rPr>
              <a:t> 21 </a:t>
            </a:r>
            <a:r>
              <a:rPr lang="en-US" dirty="0" err="1" smtClean="0">
                <a:latin typeface="Times New Roman" pitchFamily="18" charset="0"/>
                <a:cs typeface="Times New Roman" pitchFamily="18" charset="0"/>
              </a:rPr>
              <a:t>армии</a:t>
            </a:r>
            <a:r>
              <a:rPr lang="en-US"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Вместе с его бойцами прошел от Белоруссии до Сталинграда. Под Сталинградом Леня был связистом командира 293-й стрелковой дивизии П.Ф. Лагутина. Под Сталинградом он был ранен в правую ступню и обморозил ноги..</a:t>
            </a:r>
          </a:p>
          <a:p>
            <a:pPr fontAlgn="base"/>
            <a:r>
              <a:rPr lang="en-US" dirty="0" err="1" smtClean="0">
                <a:latin typeface="Times New Roman" pitchFamily="18" charset="0"/>
                <a:cs typeface="Times New Roman" pitchFamily="18" charset="0"/>
              </a:rPr>
              <a:t>После</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Сталинградской</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битвы</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его</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часть</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перебросили</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на</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Курскую</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дугу</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под</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Прохоровку</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Леонид</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оказался</a:t>
            </a:r>
            <a:r>
              <a:rPr lang="en-US" dirty="0" smtClean="0">
                <a:latin typeface="Times New Roman" pitchFamily="18" charset="0"/>
                <a:cs typeface="Times New Roman" pitchFamily="18" charset="0"/>
              </a:rPr>
              <a:t> в </a:t>
            </a:r>
            <a:r>
              <a:rPr lang="en-US" dirty="0" err="1" smtClean="0">
                <a:latin typeface="Times New Roman" pitchFamily="18" charset="0"/>
                <a:cs typeface="Times New Roman" pitchFamily="18" charset="0"/>
              </a:rPr>
              <a:t>местах</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которые</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хорошо</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знал</a:t>
            </a:r>
            <a:r>
              <a:rPr lang="en-US" dirty="0" smtClean="0">
                <a:latin typeface="Times New Roman" pitchFamily="18" charset="0"/>
                <a:cs typeface="Times New Roman" pitchFamily="18" charset="0"/>
              </a:rPr>
              <a:t>, и </a:t>
            </a:r>
            <a:r>
              <a:rPr lang="en-US" dirty="0" err="1" smtClean="0">
                <a:latin typeface="Times New Roman" pitchFamily="18" charset="0"/>
                <a:cs typeface="Times New Roman" pitchFamily="18" charset="0"/>
              </a:rPr>
              <a:t>снова</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стал</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разведчиком</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Под</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видом</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местного</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жителя</a:t>
            </a:r>
            <a:r>
              <a:rPr lang="en-US" dirty="0" smtClean="0">
                <a:latin typeface="Times New Roman" pitchFamily="18" charset="0"/>
                <a:cs typeface="Times New Roman" pitchFamily="18" charset="0"/>
              </a:rPr>
              <a:t>, с </a:t>
            </a:r>
            <a:r>
              <a:rPr lang="en-US" dirty="0" err="1" smtClean="0">
                <a:latin typeface="Times New Roman" pitchFamily="18" charset="0"/>
                <a:cs typeface="Times New Roman" pitchFamily="18" charset="0"/>
              </a:rPr>
              <a:t>козой</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на</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поводке</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мальчишка</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ходил</a:t>
            </a:r>
            <a:r>
              <a:rPr lang="en-US" dirty="0" smtClean="0">
                <a:latin typeface="Times New Roman" pitchFamily="18" charset="0"/>
                <a:cs typeface="Times New Roman" pitchFamily="18" charset="0"/>
              </a:rPr>
              <a:t> в </a:t>
            </a:r>
            <a:r>
              <a:rPr lang="en-US" dirty="0" err="1" smtClean="0">
                <a:latin typeface="Times New Roman" pitchFamily="18" charset="0"/>
                <a:cs typeface="Times New Roman" pitchFamily="18" charset="0"/>
              </a:rPr>
              <a:t>тыл</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врага</a:t>
            </a:r>
            <a:r>
              <a:rPr lang="en-US" dirty="0" smtClean="0">
                <a:latin typeface="Times New Roman" pitchFamily="18" charset="0"/>
                <a:cs typeface="Times New Roman" pitchFamily="18" charset="0"/>
              </a:rPr>
              <a:t> и </a:t>
            </a:r>
            <a:r>
              <a:rPr lang="en-US" dirty="0" err="1" smtClean="0">
                <a:latin typeface="Times New Roman" pitchFamily="18" charset="0"/>
                <a:cs typeface="Times New Roman" pitchFamily="18" charset="0"/>
              </a:rPr>
              <a:t>собирал</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необходимые</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сведения</a:t>
            </a:r>
            <a:endParaRPr lang="ru-RU" dirty="0" smtClean="0">
              <a:latin typeface="Times New Roman" pitchFamily="18" charset="0"/>
              <a:cs typeface="Times New Roman" pitchFamily="18" charset="0"/>
            </a:endParaRPr>
          </a:p>
          <a:p>
            <a:pPr fontAlgn="base"/>
            <a:r>
              <a:rPr lang="ru-RU" dirty="0" smtClean="0">
                <a:latin typeface="Times New Roman" pitchFamily="18" charset="0"/>
                <a:cs typeface="Times New Roman" pitchFamily="18" charset="0"/>
              </a:rPr>
              <a:t>В составе 253-й стрелковой дивизии Леонид </a:t>
            </a:r>
            <a:r>
              <a:rPr lang="ru-RU" dirty="0" err="1" smtClean="0">
                <a:latin typeface="Times New Roman" pitchFamily="18" charset="0"/>
                <a:cs typeface="Times New Roman" pitchFamily="18" charset="0"/>
              </a:rPr>
              <a:t>Кузубов</a:t>
            </a:r>
            <a:r>
              <a:rPr lang="ru-RU" dirty="0" smtClean="0">
                <a:latin typeface="Times New Roman" pitchFamily="18" charset="0"/>
                <a:cs typeface="Times New Roman" pitchFamily="18" charset="0"/>
              </a:rPr>
              <a:t> участвовал в освобождении Белоруссии, Польши, Чехословакии, дошел до Берлина.  Его надпись на стене рейхстага «Лёнька </a:t>
            </a:r>
            <a:r>
              <a:rPr lang="ru-RU" dirty="0" err="1" smtClean="0">
                <a:latin typeface="Times New Roman" pitchFamily="18" charset="0"/>
                <a:cs typeface="Times New Roman" pitchFamily="18" charset="0"/>
              </a:rPr>
              <a:t>Кузубов</a:t>
            </a:r>
            <a:r>
              <a:rPr lang="ru-RU" dirty="0" smtClean="0">
                <a:latin typeface="Times New Roman" pitchFamily="18" charset="0"/>
                <a:cs typeface="Times New Roman" pitchFamily="18" charset="0"/>
              </a:rPr>
              <a:t> из Белгорода» была выше всех, потому что невысокого мальчишку подняли на руках солдаты.</a:t>
            </a:r>
          </a:p>
          <a:p>
            <a:pPr fontAlgn="base"/>
            <a:r>
              <a:rPr lang="ru-RU" dirty="0" smtClean="0">
                <a:latin typeface="Times New Roman" pitchFamily="18" charset="0"/>
                <a:cs typeface="Times New Roman" pitchFamily="18" charset="0"/>
              </a:rPr>
              <a:t>После Победы Леонид </a:t>
            </a:r>
            <a:r>
              <a:rPr lang="ru-RU" dirty="0" err="1" smtClean="0">
                <a:latin typeface="Times New Roman" pitchFamily="18" charset="0"/>
                <a:cs typeface="Times New Roman" pitchFamily="18" charset="0"/>
              </a:rPr>
              <a:t>Кузубов</a:t>
            </a:r>
            <a:r>
              <a:rPr lang="ru-RU" dirty="0" smtClean="0">
                <a:latin typeface="Times New Roman" pitchFamily="18" charset="0"/>
                <a:cs typeface="Times New Roman" pitchFamily="18" charset="0"/>
              </a:rPr>
              <a:t> был демобилизован как старослужащий, хотя этому старослужащему шёл шестнадцатый год. Юный гвардеец награждён орденами Славы 3 степени и Отечественной войны 1 степени, 14 медалями.</a:t>
            </a:r>
          </a:p>
        </p:txBody>
      </p:sp>
      <p:pic>
        <p:nvPicPr>
          <p:cNvPr id="10" name="Picture 2" descr="C:\Users\User\Desktop\download.jpg"/>
          <p:cNvPicPr>
            <a:picLocks noChangeAspect="1" noChangeArrowheads="1"/>
          </p:cNvPicPr>
          <p:nvPr/>
        </p:nvPicPr>
        <p:blipFill>
          <a:blip r:embed="rId3" cstate="print"/>
          <a:srcRect/>
          <a:stretch>
            <a:fillRect/>
          </a:stretch>
        </p:blipFill>
        <p:spPr bwMode="auto">
          <a:xfrm>
            <a:off x="323528" y="1268760"/>
            <a:ext cx="1944216" cy="2448272"/>
          </a:xfrm>
          <a:prstGeom prst="rect">
            <a:avLst/>
          </a:prstGeom>
          <a:noFill/>
        </p:spPr>
      </p:pic>
      <p:sp>
        <p:nvSpPr>
          <p:cNvPr id="77826" name="Rectangle 2"/>
          <p:cNvSpPr>
            <a:spLocks noChangeArrowheads="1"/>
          </p:cNvSpPr>
          <p:nvPr/>
        </p:nvSpPr>
        <p:spPr bwMode="auto">
          <a:xfrm rot="10800000" flipV="1">
            <a:off x="251520" y="3784951"/>
            <a:ext cx="1784012"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333333"/>
                </a:solidFill>
                <a:effectLst/>
                <a:latin typeface="Georgia" pitchFamily="18" charset="0"/>
                <a:ea typeface="Times New Roman" pitchFamily="18" charset="0"/>
                <a:cs typeface="Arial" pitchFamily="34" charset="0"/>
              </a:rPr>
              <a:t>В двенадцать лет познал я</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333333"/>
                </a:solidFill>
                <a:effectLst/>
                <a:latin typeface="Georgia" pitchFamily="18" charset="0"/>
                <a:ea typeface="Times New Roman" pitchFamily="18" charset="0"/>
                <a:cs typeface="Arial" pitchFamily="34" charset="0"/>
              </a:rPr>
              <a:t>                                           путь солдата.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333333"/>
                </a:solidFill>
                <a:effectLst/>
                <a:latin typeface="Georgia" pitchFamily="18" charset="0"/>
                <a:ea typeface="Times New Roman" pitchFamily="18" charset="0"/>
                <a:cs typeface="Arial" pitchFamily="34" charset="0"/>
              </a:rPr>
              <a:t>В двенадцать лет была так смерть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333333"/>
                </a:solidFill>
                <a:effectLst/>
                <a:latin typeface="Georgia" pitchFamily="18" charset="0"/>
                <a:ea typeface="Times New Roman" pitchFamily="18" charset="0"/>
                <a:cs typeface="Arial" pitchFamily="34" charset="0"/>
              </a:rPr>
              <a:t>                                                       близка</a:t>
            </a:r>
            <a:r>
              <a:rPr kumimoji="0" lang="ru-RU" sz="1200" b="0" i="0" u="none" strike="noStrike" cap="none" normalizeH="0" baseline="0" dirty="0" smtClean="0">
                <a:ln>
                  <a:noFill/>
                </a:ln>
                <a:solidFill>
                  <a:srgbClr val="333333"/>
                </a:solidFill>
                <a:effectLst/>
                <a:latin typeface="Georgia" pitchFamily="18" charset="0"/>
                <a:ea typeface="Times New Roman" pitchFamily="18" charset="0"/>
                <a:cs typeface="Arial" pitchFamily="34" charset="0"/>
              </a:rPr>
              <a:t>!</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75777" name="Rectangle 1"/>
          <p:cNvSpPr>
            <a:spLocks noChangeArrowheads="1"/>
          </p:cNvSpPr>
          <p:nvPr/>
        </p:nvSpPr>
        <p:spPr bwMode="auto">
          <a:xfrm>
            <a:off x="2555776" y="898193"/>
            <a:ext cx="6840760" cy="59708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333333"/>
                </a:solidFill>
                <a:effectLst/>
                <a:latin typeface="Georgia" pitchFamily="18" charset="0"/>
                <a:ea typeface="Times New Roman" pitchFamily="18" charset="0"/>
                <a:cs typeface="Arial" pitchFamily="34" charset="0"/>
              </a:rPr>
              <a:t>В Берлине, в мае сорок пятого,</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333333"/>
                </a:solidFill>
                <a:effectLst/>
                <a:latin typeface="Georgia" pitchFamily="18" charset="0"/>
                <a:ea typeface="Times New Roman" pitchFamily="18" charset="0"/>
                <a:cs typeface="Arial" pitchFamily="34" charset="0"/>
              </a:rPr>
              <a:t>Вдали от милой стороны,</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333333"/>
                </a:solidFill>
                <a:effectLst/>
                <a:latin typeface="Georgia" pitchFamily="18" charset="0"/>
                <a:ea typeface="Times New Roman" pitchFamily="18" charset="0"/>
                <a:cs typeface="Arial" pitchFamily="34" charset="0"/>
              </a:rPr>
              <a:t>В последний раз из автомата</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333333"/>
                </a:solidFill>
                <a:effectLst/>
                <a:latin typeface="Georgia" pitchFamily="18" charset="0"/>
                <a:ea typeface="Times New Roman" pitchFamily="18" charset="0"/>
                <a:cs typeface="Arial" pitchFamily="34" charset="0"/>
              </a:rPr>
              <a:t>Салютовал и я с солдатами</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333333"/>
                </a:solidFill>
                <a:effectLst/>
                <a:latin typeface="Georgia" pitchFamily="18" charset="0"/>
                <a:ea typeface="Times New Roman" pitchFamily="18" charset="0"/>
                <a:cs typeface="Arial" pitchFamily="34" charset="0"/>
              </a:rPr>
              <a:t>В час окончания войны.</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333333"/>
                </a:solidFill>
                <a:effectLst/>
                <a:latin typeface="Georgia" pitchFamily="18" charset="0"/>
                <a:ea typeface="Times New Roman" pitchFamily="18" charset="0"/>
                <a:cs typeface="Arial" pitchFamily="34" charset="0"/>
              </a:rPr>
              <a:t>Запал мне в сердце миг короткий.</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333333"/>
                </a:solidFill>
                <a:effectLst/>
                <a:latin typeface="Georgia" pitchFamily="18" charset="0"/>
                <a:ea typeface="Times New Roman" pitchFamily="18" charset="0"/>
                <a:cs typeface="Arial" pitchFamily="34" charset="0"/>
              </a:rPr>
              <a:t>Он для меня неповторим.</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333333"/>
                </a:solidFill>
                <a:effectLst/>
                <a:latin typeface="Georgia" pitchFamily="18" charset="0"/>
                <a:ea typeface="Times New Roman" pitchFamily="18" charset="0"/>
                <a:cs typeface="Arial" pitchFamily="34" charset="0"/>
              </a:rPr>
              <a:t>Бросали в небо мы пилотки,</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333333"/>
                </a:solidFill>
                <a:effectLst/>
                <a:latin typeface="Georgia" pitchFamily="18" charset="0"/>
                <a:ea typeface="Times New Roman" pitchFamily="18" charset="0"/>
                <a:cs typeface="Arial" pitchFamily="34" charset="0"/>
              </a:rPr>
              <a:t>Ура! – кричали во всю глотку.</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ru-RU" sz="1600" b="0" i="0" u="none" strike="noStrike" cap="none" normalizeH="0" baseline="0" dirty="0" smtClean="0">
                <a:ln>
                  <a:noFill/>
                </a:ln>
                <a:solidFill>
                  <a:srgbClr val="333333"/>
                </a:solidFill>
                <a:effectLst/>
                <a:latin typeface="Georgia" pitchFamily="18" charset="0"/>
                <a:ea typeface="Times New Roman" pitchFamily="18" charset="0"/>
                <a:cs typeface="Arial" pitchFamily="34" charset="0"/>
              </a:rPr>
              <a:t>И я был самым молодым.</a:t>
            </a:r>
            <a:r>
              <a:rPr lang="en-US" sz="1600" dirty="0" smtClean="0"/>
              <a:t> </a:t>
            </a:r>
            <a:endParaRPr lang="ru-RU" sz="1600" dirty="0" smtClean="0"/>
          </a:p>
          <a:p>
            <a:pPr lvl="0" eaLnBrk="0" fontAlgn="base" hangingPunct="0">
              <a:spcBef>
                <a:spcPct val="0"/>
              </a:spcBef>
              <a:spcAft>
                <a:spcPct val="0"/>
              </a:spcAft>
            </a:pPr>
            <a:r>
              <a:rPr lang="en-US" sz="1700" dirty="0" smtClean="0">
                <a:latin typeface="Times New Roman" pitchFamily="18" charset="0"/>
                <a:cs typeface="Times New Roman" pitchFamily="18" charset="0"/>
              </a:rPr>
              <a:t>Писать </a:t>
            </a:r>
            <a:r>
              <a:rPr lang="en-US" sz="1700" dirty="0" err="1" smtClean="0">
                <a:latin typeface="Times New Roman" pitchFamily="18" charset="0"/>
                <a:cs typeface="Times New Roman" pitchFamily="18" charset="0"/>
              </a:rPr>
              <a:t>Леонид</a:t>
            </a:r>
            <a:r>
              <a:rPr lang="en-US" sz="1700" dirty="0" smtClean="0">
                <a:latin typeface="Times New Roman" pitchFamily="18" charset="0"/>
                <a:cs typeface="Times New Roman" pitchFamily="18" charset="0"/>
              </a:rPr>
              <a:t> </a:t>
            </a:r>
            <a:r>
              <a:rPr lang="en-US" sz="1700" dirty="0" err="1" smtClean="0">
                <a:latin typeface="Times New Roman" pitchFamily="18" charset="0"/>
                <a:cs typeface="Times New Roman" pitchFamily="18" charset="0"/>
              </a:rPr>
              <a:t>Трифонович</a:t>
            </a:r>
            <a:r>
              <a:rPr lang="en-US" sz="1700" dirty="0" smtClean="0">
                <a:latin typeface="Times New Roman" pitchFamily="18" charset="0"/>
                <a:cs typeface="Times New Roman" pitchFamily="18" charset="0"/>
              </a:rPr>
              <a:t> </a:t>
            </a:r>
            <a:r>
              <a:rPr lang="en-US" sz="1700" dirty="0" err="1" smtClean="0">
                <a:latin typeface="Times New Roman" pitchFamily="18" charset="0"/>
                <a:cs typeface="Times New Roman" pitchFamily="18" charset="0"/>
              </a:rPr>
              <a:t>начал</a:t>
            </a:r>
            <a:r>
              <a:rPr lang="en-US" sz="1700" dirty="0" smtClean="0">
                <a:latin typeface="Times New Roman" pitchFamily="18" charset="0"/>
                <a:cs typeface="Times New Roman" pitchFamily="18" charset="0"/>
              </a:rPr>
              <a:t> </a:t>
            </a:r>
            <a:r>
              <a:rPr lang="en-US" sz="1700" dirty="0" err="1" smtClean="0">
                <a:latin typeface="Times New Roman" pitchFamily="18" charset="0"/>
                <a:cs typeface="Times New Roman" pitchFamily="18" charset="0"/>
              </a:rPr>
              <a:t>ещё</a:t>
            </a:r>
            <a:r>
              <a:rPr lang="en-US" sz="1700" dirty="0" smtClean="0">
                <a:latin typeface="Times New Roman" pitchFamily="18" charset="0"/>
                <a:cs typeface="Times New Roman" pitchFamily="18" charset="0"/>
              </a:rPr>
              <a:t> </a:t>
            </a:r>
            <a:r>
              <a:rPr lang="en-US" sz="1700" dirty="0" err="1" smtClean="0">
                <a:latin typeface="Times New Roman" pitchFamily="18" charset="0"/>
                <a:cs typeface="Times New Roman" pitchFamily="18" charset="0"/>
              </a:rPr>
              <a:t>во</a:t>
            </a:r>
            <a:r>
              <a:rPr lang="en-US" sz="1700" dirty="0" smtClean="0">
                <a:latin typeface="Times New Roman" pitchFamily="18" charset="0"/>
                <a:cs typeface="Times New Roman" pitchFamily="18" charset="0"/>
              </a:rPr>
              <a:t> </a:t>
            </a:r>
            <a:r>
              <a:rPr lang="en-US" sz="1700" dirty="0" err="1" smtClean="0">
                <a:latin typeface="Times New Roman" pitchFamily="18" charset="0"/>
                <a:cs typeface="Times New Roman" pitchFamily="18" charset="0"/>
              </a:rPr>
              <a:t>время</a:t>
            </a:r>
            <a:r>
              <a:rPr lang="en-US" sz="1700" dirty="0" smtClean="0">
                <a:latin typeface="Times New Roman" pitchFamily="18" charset="0"/>
                <a:cs typeface="Times New Roman" pitchFamily="18" charset="0"/>
              </a:rPr>
              <a:t> </a:t>
            </a:r>
            <a:r>
              <a:rPr lang="en-US" sz="1700" dirty="0" err="1" smtClean="0">
                <a:latin typeface="Times New Roman" pitchFamily="18" charset="0"/>
                <a:cs typeface="Times New Roman" pitchFamily="18" charset="0"/>
              </a:rPr>
              <a:t>войны</a:t>
            </a:r>
            <a:r>
              <a:rPr lang="en-US" sz="1700" dirty="0" smtClean="0">
                <a:latin typeface="Times New Roman" pitchFamily="18" charset="0"/>
                <a:cs typeface="Times New Roman" pitchFamily="18" charset="0"/>
              </a:rPr>
              <a:t>. </a:t>
            </a:r>
            <a:r>
              <a:rPr lang="en-US" sz="1700" dirty="0" err="1" smtClean="0">
                <a:latin typeface="Times New Roman" pitchFamily="18" charset="0"/>
                <a:cs typeface="Times New Roman" pitchFamily="18" charset="0"/>
              </a:rPr>
              <a:t>Его</a:t>
            </a:r>
            <a:r>
              <a:rPr lang="en-US" sz="1700" dirty="0" smtClean="0">
                <a:latin typeface="Times New Roman" pitchFamily="18" charset="0"/>
                <a:cs typeface="Times New Roman" pitchFamily="18" charset="0"/>
              </a:rPr>
              <a:t> </a:t>
            </a:r>
            <a:r>
              <a:rPr lang="en-US" sz="1700" dirty="0" err="1" smtClean="0">
                <a:latin typeface="Times New Roman" pitchFamily="18" charset="0"/>
                <a:cs typeface="Times New Roman" pitchFamily="18" charset="0"/>
              </a:rPr>
              <a:t>стихотворение</a:t>
            </a:r>
            <a:r>
              <a:rPr lang="en-US" sz="1700" dirty="0" smtClean="0">
                <a:latin typeface="Times New Roman" pitchFamily="18" charset="0"/>
                <a:cs typeface="Times New Roman" pitchFamily="18" charset="0"/>
              </a:rPr>
              <a:t> </a:t>
            </a:r>
            <a:r>
              <a:rPr lang="en-US" sz="1700" dirty="0" err="1" smtClean="0">
                <a:latin typeface="Times New Roman" pitchFamily="18" charset="0"/>
                <a:cs typeface="Times New Roman" pitchFamily="18" charset="0"/>
              </a:rPr>
              <a:t>впервые</a:t>
            </a:r>
            <a:r>
              <a:rPr lang="en-US" sz="1700" dirty="0" smtClean="0">
                <a:latin typeface="Times New Roman" pitchFamily="18" charset="0"/>
                <a:cs typeface="Times New Roman" pitchFamily="18" charset="0"/>
              </a:rPr>
              <a:t> </a:t>
            </a:r>
            <a:r>
              <a:rPr lang="en-US" sz="1700" dirty="0" err="1" smtClean="0">
                <a:latin typeface="Times New Roman" pitchFamily="18" charset="0"/>
                <a:cs typeface="Times New Roman" pitchFamily="18" charset="0"/>
              </a:rPr>
              <a:t>было</a:t>
            </a:r>
            <a:r>
              <a:rPr lang="en-US" sz="1700" dirty="0" smtClean="0">
                <a:latin typeface="Times New Roman" pitchFamily="18" charset="0"/>
                <a:cs typeface="Times New Roman" pitchFamily="18" charset="0"/>
              </a:rPr>
              <a:t> </a:t>
            </a:r>
            <a:r>
              <a:rPr lang="en-US" sz="1700" dirty="0" err="1" smtClean="0">
                <a:latin typeface="Times New Roman" pitchFamily="18" charset="0"/>
                <a:cs typeface="Times New Roman" pitchFamily="18" charset="0"/>
              </a:rPr>
              <a:t>напечатано</a:t>
            </a:r>
            <a:r>
              <a:rPr lang="en-US" sz="1700" dirty="0" smtClean="0">
                <a:latin typeface="Times New Roman" pitchFamily="18" charset="0"/>
                <a:cs typeface="Times New Roman" pitchFamily="18" charset="0"/>
              </a:rPr>
              <a:t> в 1942 </a:t>
            </a:r>
            <a:r>
              <a:rPr lang="en-US" sz="1700" dirty="0" err="1" smtClean="0">
                <a:latin typeface="Times New Roman" pitchFamily="18" charset="0"/>
                <a:cs typeface="Times New Roman" pitchFamily="18" charset="0"/>
              </a:rPr>
              <a:t>году</a:t>
            </a:r>
            <a:r>
              <a:rPr lang="en-US" sz="1700" dirty="0" smtClean="0">
                <a:latin typeface="Times New Roman" pitchFamily="18" charset="0"/>
                <a:cs typeface="Times New Roman" pitchFamily="18" charset="0"/>
              </a:rPr>
              <a:t> в «</a:t>
            </a:r>
            <a:r>
              <a:rPr lang="en-US" sz="1700" dirty="0" err="1" smtClean="0">
                <a:latin typeface="Times New Roman" pitchFamily="18" charset="0"/>
                <a:cs typeface="Times New Roman" pitchFamily="18" charset="0"/>
              </a:rPr>
              <a:t>Красноармейской</a:t>
            </a:r>
            <a:r>
              <a:rPr lang="en-US" sz="1700" dirty="0" smtClean="0">
                <a:latin typeface="Times New Roman" pitchFamily="18" charset="0"/>
                <a:cs typeface="Times New Roman" pitchFamily="18" charset="0"/>
              </a:rPr>
              <a:t> </a:t>
            </a:r>
            <a:r>
              <a:rPr lang="en-US" sz="1700" dirty="0" err="1" smtClean="0">
                <a:latin typeface="Times New Roman" pitchFamily="18" charset="0"/>
                <a:cs typeface="Times New Roman" pitchFamily="18" charset="0"/>
              </a:rPr>
              <a:t>газете</a:t>
            </a:r>
            <a:r>
              <a:rPr lang="en-US" sz="1700" dirty="0" smtClean="0">
                <a:latin typeface="Times New Roman" pitchFamily="18" charset="0"/>
                <a:cs typeface="Times New Roman" pitchFamily="18" charset="0"/>
              </a:rPr>
              <a:t>», </a:t>
            </a:r>
            <a:r>
              <a:rPr lang="en-US" sz="1700" dirty="0" err="1" smtClean="0">
                <a:latin typeface="Times New Roman" pitchFamily="18" charset="0"/>
                <a:cs typeface="Times New Roman" pitchFamily="18" charset="0"/>
              </a:rPr>
              <a:t>которая</a:t>
            </a:r>
            <a:r>
              <a:rPr lang="en-US" sz="1700" dirty="0" smtClean="0">
                <a:latin typeface="Times New Roman" pitchFamily="18" charset="0"/>
                <a:cs typeface="Times New Roman" pitchFamily="18" charset="0"/>
              </a:rPr>
              <a:t> </a:t>
            </a:r>
            <a:r>
              <a:rPr lang="en-US" sz="1700" dirty="0" err="1" smtClean="0">
                <a:latin typeface="Times New Roman" pitchFamily="18" charset="0"/>
                <a:cs typeface="Times New Roman" pitchFamily="18" charset="0"/>
              </a:rPr>
              <a:t>выходила</a:t>
            </a:r>
            <a:r>
              <a:rPr lang="en-US" sz="1700" dirty="0" smtClean="0">
                <a:latin typeface="Times New Roman" pitchFamily="18" charset="0"/>
                <a:cs typeface="Times New Roman" pitchFamily="18" charset="0"/>
              </a:rPr>
              <a:t> в </a:t>
            </a:r>
            <a:r>
              <a:rPr lang="en-US" sz="1700" dirty="0" err="1" smtClean="0">
                <a:latin typeface="Times New Roman" pitchFamily="18" charset="0"/>
                <a:cs typeface="Times New Roman" pitchFamily="18" charset="0"/>
              </a:rPr>
              <a:t>Сталинграде</a:t>
            </a:r>
            <a:r>
              <a:rPr lang="en-US" sz="1700" dirty="0" smtClean="0">
                <a:latin typeface="Times New Roman" pitchFamily="18" charset="0"/>
                <a:cs typeface="Times New Roman" pitchFamily="18" charset="0"/>
              </a:rPr>
              <a:t>, а </a:t>
            </a:r>
            <a:r>
              <a:rPr lang="en-US" sz="1700" dirty="0" err="1" smtClean="0">
                <a:latin typeface="Times New Roman" pitchFamily="18" charset="0"/>
                <a:cs typeface="Times New Roman" pitchFamily="18" charset="0"/>
              </a:rPr>
              <a:t>первый</a:t>
            </a:r>
            <a:r>
              <a:rPr lang="en-US" sz="1700" dirty="0" smtClean="0">
                <a:latin typeface="Times New Roman" pitchFamily="18" charset="0"/>
                <a:cs typeface="Times New Roman" pitchFamily="18" charset="0"/>
              </a:rPr>
              <a:t> </a:t>
            </a:r>
            <a:r>
              <a:rPr lang="en-US" sz="1700" dirty="0" err="1" smtClean="0">
                <a:latin typeface="Times New Roman" pitchFamily="18" charset="0"/>
                <a:cs typeface="Times New Roman" pitchFamily="18" charset="0"/>
              </a:rPr>
              <a:t>сборник</a:t>
            </a:r>
            <a:r>
              <a:rPr lang="en-US" sz="1700" dirty="0" smtClean="0">
                <a:latin typeface="Times New Roman" pitchFamily="18" charset="0"/>
                <a:cs typeface="Times New Roman" pitchFamily="18" charset="0"/>
              </a:rPr>
              <a:t> «</a:t>
            </a:r>
            <a:r>
              <a:rPr lang="en-US" sz="1700" dirty="0" err="1" smtClean="0">
                <a:latin typeface="Times New Roman" pitchFamily="18" charset="0"/>
                <a:cs typeface="Times New Roman" pitchFamily="18" charset="0"/>
              </a:rPr>
              <a:t>Капля</a:t>
            </a:r>
            <a:r>
              <a:rPr lang="en-US" sz="1700" dirty="0" smtClean="0">
                <a:latin typeface="Times New Roman" pitchFamily="18" charset="0"/>
                <a:cs typeface="Times New Roman" pitchFamily="18" charset="0"/>
              </a:rPr>
              <a:t> </a:t>
            </a:r>
            <a:r>
              <a:rPr lang="en-US" sz="1700" dirty="0" err="1" smtClean="0">
                <a:latin typeface="Times New Roman" pitchFamily="18" charset="0"/>
                <a:cs typeface="Times New Roman" pitchFamily="18" charset="0"/>
              </a:rPr>
              <a:t>росы</a:t>
            </a:r>
            <a:r>
              <a:rPr lang="en-US" sz="1700" dirty="0" smtClean="0">
                <a:latin typeface="Times New Roman" pitchFamily="18" charset="0"/>
                <a:cs typeface="Times New Roman" pitchFamily="18" charset="0"/>
              </a:rPr>
              <a:t>» </a:t>
            </a:r>
            <a:r>
              <a:rPr lang="en-US" sz="1700" dirty="0" err="1" smtClean="0">
                <a:latin typeface="Times New Roman" pitchFamily="18" charset="0"/>
                <a:cs typeface="Times New Roman" pitchFamily="18" charset="0"/>
              </a:rPr>
              <a:t>увидел</a:t>
            </a:r>
            <a:r>
              <a:rPr lang="en-US" sz="1700" dirty="0" smtClean="0">
                <a:latin typeface="Times New Roman" pitchFamily="18" charset="0"/>
                <a:cs typeface="Times New Roman" pitchFamily="18" charset="0"/>
              </a:rPr>
              <a:t> </a:t>
            </a:r>
            <a:r>
              <a:rPr lang="en-US" sz="1700" dirty="0" err="1" smtClean="0">
                <a:latin typeface="Times New Roman" pitchFamily="18" charset="0"/>
                <a:cs typeface="Times New Roman" pitchFamily="18" charset="0"/>
              </a:rPr>
              <a:t>свет</a:t>
            </a:r>
            <a:r>
              <a:rPr lang="en-US" sz="1700" dirty="0" smtClean="0">
                <a:latin typeface="Times New Roman" pitchFamily="18" charset="0"/>
                <a:cs typeface="Times New Roman" pitchFamily="18" charset="0"/>
              </a:rPr>
              <a:t> в </a:t>
            </a:r>
            <a:r>
              <a:rPr lang="en-US" sz="1700" dirty="0" err="1" smtClean="0">
                <a:latin typeface="Times New Roman" pitchFamily="18" charset="0"/>
                <a:cs typeface="Times New Roman" pitchFamily="18" charset="0"/>
              </a:rPr>
              <a:t>Белгороде</a:t>
            </a:r>
            <a:r>
              <a:rPr lang="en-US" sz="1700" dirty="0" smtClean="0">
                <a:latin typeface="Times New Roman" pitchFamily="18" charset="0"/>
                <a:cs typeface="Times New Roman" pitchFamily="18" charset="0"/>
              </a:rPr>
              <a:t> в 1961 </a:t>
            </a:r>
            <a:r>
              <a:rPr lang="en-US" sz="1700" dirty="0" err="1" smtClean="0">
                <a:latin typeface="Times New Roman" pitchFamily="18" charset="0"/>
                <a:cs typeface="Times New Roman" pitchFamily="18" charset="0"/>
              </a:rPr>
              <a:t>году</a:t>
            </a:r>
            <a:r>
              <a:rPr lang="en-US" sz="1700" dirty="0" smtClean="0">
                <a:latin typeface="Times New Roman" pitchFamily="18" charset="0"/>
                <a:cs typeface="Times New Roman" pitchFamily="18" charset="0"/>
              </a:rPr>
              <a:t>.</a:t>
            </a:r>
            <a:endParaRPr kumimoji="0" lang="ru-RU" sz="17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endParaRPr>
          </a:p>
          <a:p>
            <a:pPr fontAlgn="base"/>
            <a:r>
              <a:rPr lang="ru-RU" sz="1700" dirty="0" smtClean="0">
                <a:solidFill>
                  <a:srgbClr val="333333"/>
                </a:solidFill>
                <a:latin typeface="Times New Roman" pitchFamily="18" charset="0"/>
                <a:cs typeface="Times New Roman" pitchFamily="18" charset="0"/>
              </a:rPr>
              <a:t> </a:t>
            </a:r>
            <a:r>
              <a:rPr lang="ru-RU" sz="1700" dirty="0" smtClean="0">
                <a:latin typeface="Times New Roman" pitchFamily="18" charset="0"/>
                <a:cs typeface="Times New Roman" pitchFamily="18" charset="0"/>
              </a:rPr>
              <a:t>После войны он окончательно нашел свое призвание в поэтическом творчестве, стал автором более десятка книг поэзии и прозы, лауреатом литературного конкурса им. А. Фадеева, призёром международного конкурса «Год века». Стихи Леонида </a:t>
            </a:r>
            <a:r>
              <a:rPr lang="ru-RU" sz="1700" dirty="0" err="1" smtClean="0">
                <a:latin typeface="Times New Roman" pitchFamily="18" charset="0"/>
                <a:cs typeface="Times New Roman" pitchFamily="18" charset="0"/>
              </a:rPr>
              <a:t>Кузубова</a:t>
            </a:r>
            <a:r>
              <a:rPr lang="ru-RU" sz="1700" dirty="0" smtClean="0">
                <a:latin typeface="Times New Roman" pitchFamily="18" charset="0"/>
                <a:cs typeface="Times New Roman" pitchFamily="18" charset="0"/>
              </a:rPr>
              <a:t> переводились на европейские языки, вошли в антологию мировой поэзии, изданную в Берлине вместе с Пабло Неруда, </a:t>
            </a:r>
            <a:r>
              <a:rPr lang="ru-RU" sz="1700" dirty="0" err="1" smtClean="0">
                <a:latin typeface="Times New Roman" pitchFamily="18" charset="0"/>
                <a:cs typeface="Times New Roman" pitchFamily="18" charset="0"/>
              </a:rPr>
              <a:t>Назымом</a:t>
            </a:r>
            <a:r>
              <a:rPr lang="ru-RU" sz="1700" dirty="0" smtClean="0">
                <a:latin typeface="Times New Roman" pitchFamily="18" charset="0"/>
                <a:cs typeface="Times New Roman" pitchFamily="18" charset="0"/>
              </a:rPr>
              <a:t> Хикметом, Борисом Пастернаком и Евгением Евтушенко.</a:t>
            </a:r>
          </a:p>
          <a:p>
            <a:pPr fontAlgn="base"/>
            <a:r>
              <a:rPr lang="ru-RU" sz="1700" dirty="0" smtClean="0">
                <a:latin typeface="Times New Roman" pitchFamily="18" charset="0"/>
                <a:cs typeface="Times New Roman" pitchFamily="18" charset="0"/>
              </a:rPr>
              <a:t>Леонида </a:t>
            </a:r>
            <a:r>
              <a:rPr lang="ru-RU" sz="1700" dirty="0" err="1" smtClean="0">
                <a:latin typeface="Times New Roman" pitchFamily="18" charset="0"/>
                <a:cs typeface="Times New Roman" pitchFamily="18" charset="0"/>
              </a:rPr>
              <a:t>Трифоновича</a:t>
            </a:r>
            <a:r>
              <a:rPr lang="ru-RU" sz="1700" dirty="0" smtClean="0">
                <a:latin typeface="Times New Roman" pitchFamily="18" charset="0"/>
                <a:cs typeface="Times New Roman" pitchFamily="18" charset="0"/>
              </a:rPr>
              <a:t> не стало 19 июня 2017 года</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5779" name="Picture 3" descr="C:\Users\User\Desktop\wx1080-300x400.jpg"/>
          <p:cNvPicPr>
            <a:picLocks noChangeAspect="1" noChangeArrowheads="1"/>
          </p:cNvPicPr>
          <p:nvPr/>
        </p:nvPicPr>
        <p:blipFill>
          <a:blip r:embed="rId3" cstate="print"/>
          <a:srcRect/>
          <a:stretch>
            <a:fillRect/>
          </a:stretch>
        </p:blipFill>
        <p:spPr bwMode="auto">
          <a:xfrm>
            <a:off x="251520" y="692696"/>
            <a:ext cx="2123728" cy="2808312"/>
          </a:xfrm>
          <a:prstGeom prst="rect">
            <a:avLst/>
          </a:prstGeom>
          <a:noFill/>
        </p:spPr>
      </p:pic>
      <p:sp>
        <p:nvSpPr>
          <p:cNvPr id="8" name="Прямоугольник 7"/>
          <p:cNvSpPr/>
          <p:nvPr/>
        </p:nvSpPr>
        <p:spPr>
          <a:xfrm>
            <a:off x="2915816" y="476673"/>
            <a:ext cx="5832648" cy="461665"/>
          </a:xfrm>
          <a:prstGeom prst="rect">
            <a:avLst/>
          </a:prstGeom>
        </p:spPr>
        <p:txBody>
          <a:bodyPr wrap="square">
            <a:spAutoFit/>
          </a:bodyPr>
          <a:lstStyle/>
          <a:p>
            <a:r>
              <a:rPr lang="en-US" sz="2400" b="1" dirty="0" err="1" smtClean="0">
                <a:latin typeface="Times New Roman" pitchFamily="18" charset="0"/>
                <a:cs typeface="Times New Roman" pitchFamily="18" charset="0"/>
              </a:rPr>
              <a:t>Леонид</a:t>
            </a:r>
            <a:r>
              <a:rPr lang="en-US" sz="2400" b="1" dirty="0" smtClean="0">
                <a:latin typeface="Times New Roman" pitchFamily="18" charset="0"/>
                <a:cs typeface="Times New Roman" pitchFamily="18" charset="0"/>
              </a:rPr>
              <a:t> Т</a:t>
            </a:r>
            <a:r>
              <a:rPr lang="ru-RU" sz="2400" b="1" dirty="0" err="1" smtClean="0">
                <a:latin typeface="Times New Roman" pitchFamily="18" charset="0"/>
                <a:cs typeface="Times New Roman" pitchFamily="18" charset="0"/>
              </a:rPr>
              <a:t>р</a:t>
            </a:r>
            <a:r>
              <a:rPr lang="en-US" sz="2400" b="1" dirty="0" err="1" smtClean="0">
                <a:latin typeface="Times New Roman" pitchFamily="18" charset="0"/>
                <a:cs typeface="Times New Roman" pitchFamily="18" charset="0"/>
              </a:rPr>
              <a:t>ифонович</a:t>
            </a:r>
            <a:r>
              <a:rPr lang="en-US" sz="2400" b="1" dirty="0" smtClean="0">
                <a:latin typeface="Times New Roman" pitchFamily="18" charset="0"/>
                <a:cs typeface="Times New Roman" pitchFamily="18" charset="0"/>
              </a:rPr>
              <a:t> К</a:t>
            </a:r>
            <a:r>
              <a:rPr lang="ru-RU" sz="2400" b="1" dirty="0" smtClean="0">
                <a:latin typeface="Times New Roman" pitchFamily="18" charset="0"/>
                <a:cs typeface="Times New Roman" pitchFamily="18" charset="0"/>
              </a:rPr>
              <a:t>у</a:t>
            </a:r>
            <a:r>
              <a:rPr lang="en-US" sz="2400" b="1" dirty="0" err="1" smtClean="0">
                <a:latin typeface="Times New Roman" pitchFamily="18" charset="0"/>
                <a:cs typeface="Times New Roman" pitchFamily="18" charset="0"/>
              </a:rPr>
              <a:t>зубов</a:t>
            </a:r>
            <a:endParaRPr lang="ru-RU" sz="24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65537" name="Rectangle 1"/>
          <p:cNvSpPr>
            <a:spLocks noChangeArrowheads="1"/>
          </p:cNvSpPr>
          <p:nvPr/>
        </p:nvSpPr>
        <p:spPr bwMode="auto">
          <a:xfrm>
            <a:off x="1835696" y="548681"/>
            <a:ext cx="7560840" cy="6309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50850" algn="ctr" fontAlgn="base">
              <a:spcBef>
                <a:spcPct val="0"/>
              </a:spcBef>
              <a:spcAft>
                <a:spcPct val="0"/>
              </a:spcAft>
            </a:pPr>
            <a:r>
              <a:rPr lang="ru-RU" sz="2000" b="1" dirty="0" smtClean="0">
                <a:solidFill>
                  <a:srgbClr val="C00000"/>
                </a:solidFill>
                <a:latin typeface="Arial Black" pitchFamily="34" charset="0"/>
                <a:ea typeface="Times New Roman" pitchFamily="18" charset="0"/>
                <a:cs typeface="Times New Roman" pitchFamily="18" charset="0"/>
              </a:rPr>
              <a:t>Юра </a:t>
            </a:r>
            <a:r>
              <a:rPr lang="ru-RU" sz="2000" b="1" dirty="0" err="1" smtClean="0">
                <a:solidFill>
                  <a:srgbClr val="C00000"/>
                </a:solidFill>
                <a:latin typeface="Arial Black" pitchFamily="34" charset="0"/>
                <a:ea typeface="Times New Roman" pitchFamily="18" charset="0"/>
                <a:cs typeface="Times New Roman" pitchFamily="18" charset="0"/>
              </a:rPr>
              <a:t>Жданко</a:t>
            </a:r>
            <a:r>
              <a:rPr lang="ru-RU" sz="2000" b="1" dirty="0" smtClean="0">
                <a:solidFill>
                  <a:srgbClr val="C00000"/>
                </a:solidFill>
                <a:latin typeface="Arial Black" pitchFamily="34" charset="0"/>
                <a:ea typeface="Times New Roman" pitchFamily="18" charset="0"/>
                <a:cs typeface="Times New Roman" pitchFamily="18" charset="0"/>
              </a:rPr>
              <a:t> </a:t>
            </a:r>
          </a:p>
          <a:p>
            <a:pPr lvl="0" indent="450850" algn="just" fontAlgn="base">
              <a:spcBef>
                <a:spcPct val="0"/>
              </a:spcBef>
              <a:spcAft>
                <a:spcPct val="0"/>
              </a:spcAft>
            </a:pP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 январе 1942 года один из партизанских отрядов, действовавших в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Понизовском</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районе Смоленской области, окружили гитлеровцы. Партизаны ломали голову, как выйти из кольца.</a:t>
            </a:r>
            <a:r>
              <a:rPr kumimoji="0" lang="ru-RU" b="0"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Командир отряда запросил по рации помощь у частей Красной армии. В ответ пришла шифровка,</a:t>
            </a:r>
            <a:r>
              <a:rPr kumimoji="0" lang="ru-RU" b="0"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где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сообщалось, </a:t>
            </a:r>
            <a:r>
              <a:rPr lang="ru-RU" dirty="0" smtClean="0">
                <a:solidFill>
                  <a:srgbClr val="000000"/>
                </a:solidFill>
                <a:latin typeface="Times New Roman" pitchFamily="18" charset="0"/>
                <a:ea typeface="Times New Roman" pitchFamily="18" charset="0"/>
                <a:cs typeface="Times New Roman" pitchFamily="18" charset="0"/>
              </a:rPr>
              <a:t>что</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 отряд направят опытного разведчика.</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lvl="0" indent="450850" algn="just" eaLnBrk="0" fontAlgn="base" hangingPunct="0">
              <a:spcBef>
                <a:spcPct val="0"/>
              </a:spcBef>
              <a:spcAft>
                <a:spcPct val="0"/>
              </a:spcAft>
            </a:pP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И действительно, в условленное время над лесом послышался шум моторов транспортного самолета, и через несколько минут приземлился парашютист. </a:t>
            </a:r>
            <a:r>
              <a:rPr lang="ru-RU" dirty="0" smtClean="0">
                <a:latin typeface="Times New Roman" pitchFamily="18" charset="0"/>
                <a:cs typeface="Times New Roman" pitchFamily="18" charset="0"/>
              </a:rPr>
              <a:t>Партизаны, принявшие небесного посланца, были немало удивлены, когда увидели перед собой… мальчишку. – Это ты-то опытный разведчик? – спросил командир. – Я. А что, не похож? – Парнишка был в форменном армейском бушлате, ватных штанах и шапке-ушанке со звездочкой. Красноармеец! – Сколько же тебе лет? – все еще не мог прийти в себя от удивления командир. – Скоро стукнет одиннадцать! – важно ответил «опытный разведчик».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Его звали </a:t>
            </a:r>
            <a:r>
              <a:rPr kumimoji="0" lang="ru-RU" b="1" i="0" u="none" strike="noStrike" cap="none" normalizeH="0" baseline="0" dirty="0" smtClean="0">
                <a:ln>
                  <a:noFill/>
                </a:ln>
                <a:effectLst/>
                <a:latin typeface="Times New Roman" pitchFamily="18" charset="0"/>
                <a:ea typeface="Times New Roman" pitchFamily="18" charset="0"/>
                <a:cs typeface="Times New Roman" pitchFamily="18" charset="0"/>
              </a:rPr>
              <a:t>Юра </a:t>
            </a:r>
            <a:r>
              <a:rPr kumimoji="0" lang="ru-RU" b="1" i="0" u="none" strike="noStrike" cap="none" normalizeH="0" baseline="0" dirty="0" err="1" smtClean="0">
                <a:ln>
                  <a:noFill/>
                </a:ln>
                <a:effectLst/>
                <a:latin typeface="Times New Roman" pitchFamily="18" charset="0"/>
                <a:ea typeface="Times New Roman" pitchFamily="18" charset="0"/>
                <a:cs typeface="Times New Roman" pitchFamily="18" charset="0"/>
              </a:rPr>
              <a:t>Жданко</a:t>
            </a:r>
            <a:r>
              <a:rPr kumimoji="0" lang="ru-RU"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Родом он был из Витебска. Отсчет его боевой биографии начался с июля 1941-го. </a:t>
            </a:r>
            <a:r>
              <a:rPr lang="ru-RU" dirty="0" smtClean="0">
                <a:solidFill>
                  <a:srgbClr val="000000"/>
                </a:solidFill>
                <a:latin typeface="Times New Roman" pitchFamily="18" charset="0"/>
                <a:ea typeface="Times New Roman" pitchFamily="18" charset="0"/>
                <a:cs typeface="Times New Roman" pitchFamily="18" charset="0"/>
              </a:rPr>
              <a:t>О</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 стал воспитанником разведывательной роты 332-й стрелковой Ивановской дивизии имени Фрунзе и солдатом войсковой разведки</a:t>
            </a:r>
            <a:r>
              <a:rPr lang="ru-RU" dirty="0" smtClean="0">
                <a:solidFill>
                  <a:srgbClr val="000000"/>
                </a:solidFill>
                <a:latin typeface="Times New Roman" pitchFamily="18" charset="0"/>
                <a:ea typeface="Times New Roman" pitchFamily="18" charset="0"/>
                <a:cs typeface="Times New Roman" pitchFamily="18" charset="0"/>
              </a:rPr>
              <a:t>. Его посылали за линию фронта, и Юра, переодевшись, собирал сведения о расположении и численности вражеских гарнизонов. </a:t>
            </a:r>
            <a:r>
              <a:rPr lang="ru-RU" dirty="0" smtClean="0">
                <a:latin typeface="Times New Roman" pitchFamily="18" charset="0"/>
                <a:cs typeface="Times New Roman" pitchFamily="18" charset="0"/>
              </a:rPr>
              <a:t>Успел поучаствовать и в минировании стратегически важного моста. При взрыве красноармеец-минер был ранен, и Юра, оказав первую помощь, вывел его в расположение части.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7" name="Picture 2" descr="C:\Users\User\Desktop\1217.970.jpg"/>
          <p:cNvPicPr>
            <a:picLocks noChangeAspect="1" noChangeArrowheads="1"/>
          </p:cNvPicPr>
          <p:nvPr/>
        </p:nvPicPr>
        <p:blipFill>
          <a:blip r:embed="rId3" cstate="print"/>
          <a:srcRect/>
          <a:stretch>
            <a:fillRect/>
          </a:stretch>
        </p:blipFill>
        <p:spPr bwMode="auto">
          <a:xfrm>
            <a:off x="0" y="548680"/>
            <a:ext cx="1907704" cy="2592288"/>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64513" name="Rectangle 1"/>
          <p:cNvSpPr>
            <a:spLocks noChangeArrowheads="1"/>
          </p:cNvSpPr>
          <p:nvPr/>
        </p:nvSpPr>
        <p:spPr bwMode="auto">
          <a:xfrm>
            <a:off x="0" y="517260"/>
            <a:ext cx="9396536" cy="70173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ru-RU" dirty="0" smtClean="0">
                <a:latin typeface="Times New Roman" pitchFamily="18" charset="0"/>
                <a:cs typeface="Times New Roman" pitchFamily="18" charset="0"/>
              </a:rPr>
              <a:t>– С парашютом вот только ты, пацан, не прыгал… – сокрушенно сказал начальник разведки. – Два раза прыгал! – звонко возразил Юра. – Я сержанта упросил… он меня незаметно учил… Все знали, что этот сержант и Юра были не разлей вода, и он мог, конечно, пойти на поводу у полкового любимца. </a:t>
            </a:r>
            <a:r>
              <a:rPr lang="ru-RU" dirty="0" smtClean="0">
                <a:latin typeface="Times New Roman" pitchFamily="18" charset="0"/>
                <a:ea typeface="Calibri" pitchFamily="34" charset="0"/>
                <a:cs typeface="Times New Roman" pitchFamily="18" charset="0"/>
              </a:rPr>
              <a:t>Двигатели Ли-2 уже ревели, самолет был готов к разбегу, когда паренек признался, что с парашютом он, конечно, ни разу не прыгал: – Сержант мне не разрешил, я только купол укладывать помогал. Покажите, как и за что дергать! – Врал-то зачем?! – кричал на него инструктор. Благополучно прибыв в отряд,  Юра </a:t>
            </a:r>
            <a:r>
              <a:rPr lang="ru-RU" dirty="0" err="1" smtClean="0">
                <a:latin typeface="Times New Roman" pitchFamily="18" charset="0"/>
                <a:ea typeface="Calibri" pitchFamily="34" charset="0"/>
                <a:cs typeface="Times New Roman" pitchFamily="18" charset="0"/>
              </a:rPr>
              <a:t>Жданко</a:t>
            </a:r>
            <a:r>
              <a:rPr lang="ru-RU" dirty="0" smtClean="0">
                <a:latin typeface="Times New Roman" pitchFamily="18" charset="0"/>
                <a:ea typeface="Calibri" pitchFamily="34" charset="0"/>
                <a:cs typeface="Times New Roman" pitchFamily="18" charset="0"/>
              </a:rPr>
              <a:t> сделал то, что не могли взрослые… Его переодели во все деревенское, и вскоре мальчишка пробрался в избу, где квартировал руководивший окружением немецкий офицер. Гитлеровец обитал в доме некоего деда </a:t>
            </a:r>
            <a:r>
              <a:rPr lang="ru-RU" dirty="0" err="1" smtClean="0">
                <a:latin typeface="Times New Roman" pitchFamily="18" charset="0"/>
                <a:ea typeface="Calibri" pitchFamily="34" charset="0"/>
                <a:cs typeface="Times New Roman" pitchFamily="18" charset="0"/>
              </a:rPr>
              <a:t>Власа</a:t>
            </a:r>
            <a:r>
              <a:rPr lang="ru-RU" dirty="0" smtClean="0">
                <a:latin typeface="Times New Roman" pitchFamily="18" charset="0"/>
                <a:ea typeface="Calibri" pitchFamily="34" charset="0"/>
                <a:cs typeface="Times New Roman" pitchFamily="18" charset="0"/>
              </a:rPr>
              <a:t>. К нему-то под видом внука из райцентра и пришел юный разведчик, которому была поставлена довольно сложная задача – добыть у вражеского офицера документы с планами уничтожения окруженного отряда. Удобный случай выпал только через несколько дней. Гитлеровец вышел из дома налегке, оставив ключ от сейфа в шинели… Так документы оказались в отряде. А заодно Юрий  и деда </a:t>
            </a:r>
            <a:r>
              <a:rPr lang="ru-RU" dirty="0" err="1" smtClean="0">
                <a:latin typeface="Times New Roman" pitchFamily="18" charset="0"/>
                <a:ea typeface="Calibri" pitchFamily="34" charset="0"/>
                <a:cs typeface="Times New Roman" pitchFamily="18" charset="0"/>
              </a:rPr>
              <a:t>Власа</a:t>
            </a:r>
            <a:r>
              <a:rPr lang="ru-RU" dirty="0" smtClean="0">
                <a:latin typeface="Times New Roman" pitchFamily="18" charset="0"/>
                <a:ea typeface="Calibri" pitchFamily="34" charset="0"/>
                <a:cs typeface="Times New Roman" pitchFamily="18" charset="0"/>
              </a:rPr>
              <a:t> привел, убедив его, что оставаться в такой ситуации в доме нельзя.</a:t>
            </a:r>
          </a:p>
          <a:p>
            <a:pPr fontAlgn="base">
              <a:spcBef>
                <a:spcPct val="0"/>
              </a:spcBef>
              <a:spcAft>
                <a:spcPct val="0"/>
              </a:spcAft>
            </a:pPr>
            <a:r>
              <a:rPr lang="ru-RU" dirty="0" smtClean="0">
                <a:latin typeface="Times New Roman" pitchFamily="18" charset="0"/>
                <a:ea typeface="Calibri" pitchFamily="34" charset="0"/>
                <a:cs typeface="Times New Roman" pitchFamily="18" charset="0"/>
              </a:rPr>
              <a:t> В 1943 году Юра вывел из окружения регулярный батальон Красной Армии. Все разведчики, посланные, чтобы отыскать «коридор» для товарищей, погибли. Задание поручили Юре. Одному. И он нашел слабое место во вражеском кольце…</a:t>
            </a:r>
            <a:r>
              <a:rPr lang="ru-RU" dirty="0" smtClean="0">
                <a:latin typeface="Times New Roman" pitchFamily="18" charset="0"/>
                <a:cs typeface="Times New Roman" pitchFamily="18" charset="0"/>
              </a:rPr>
              <a:t>За спасение целого отряда отважный пионер, уже одиннадцатилетним, был принят в комсомол. Юрин комсомольский билет № 17445064 и сейчас хранится в Музее Великой Отечественной войны в Минске.  Награжден Орденом Красной Звезды и медалью «За отвагу». Юрий </a:t>
            </a:r>
            <a:r>
              <a:rPr lang="ru-RU" dirty="0" err="1" smtClean="0">
                <a:latin typeface="Times New Roman" pitchFamily="18" charset="0"/>
                <a:cs typeface="Times New Roman" pitchFamily="18" charset="0"/>
              </a:rPr>
              <a:t>Жданко</a:t>
            </a:r>
            <a:r>
              <a:rPr lang="ru-RU" dirty="0" smtClean="0">
                <a:latin typeface="Times New Roman" pitchFamily="18" charset="0"/>
                <a:cs typeface="Times New Roman" pitchFamily="18" charset="0"/>
              </a:rPr>
              <a:t> остался жив.      После войны работал на одном из заводов города Витебска</a:t>
            </a:r>
            <a:r>
              <a:rPr lang="ru-RU" b="1" i="1" dirty="0" smtClean="0"/>
              <a:t> . Умер Юрий Иванович </a:t>
            </a:r>
            <a:r>
              <a:rPr lang="ru-RU" b="1" i="1" dirty="0" err="1" smtClean="0"/>
              <a:t>Жданко</a:t>
            </a:r>
            <a:r>
              <a:rPr lang="ru-RU" b="1" i="1" dirty="0" smtClean="0"/>
              <a:t> в 1999 году..</a:t>
            </a:r>
            <a:endParaRPr lang="ru-RU" dirty="0" smtClean="0"/>
          </a:p>
          <a:p>
            <a:pPr lvl="0" algn="r" fontAlgn="base">
              <a:spcBef>
                <a:spcPct val="0"/>
              </a:spcBef>
              <a:spcAft>
                <a:spcPct val="0"/>
              </a:spcAft>
            </a:pPr>
            <a:r>
              <a:rPr lang="ru-RU" dirty="0" smtClean="0">
                <a:latin typeface="Times New Roman" pitchFamily="18" charset="0"/>
                <a:cs typeface="Times New Roman" pitchFamily="18" charset="0"/>
              </a:rPr>
              <a:t>.</a:t>
            </a: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endParaRPr lang="ru-RU"/>
          </a:p>
        </p:txBody>
      </p:sp>
      <p:sp>
        <p:nvSpPr>
          <p:cNvPr id="8" name="Содержимое 7"/>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3073" name="Rectangle 1"/>
          <p:cNvSpPr>
            <a:spLocks noChangeArrowheads="1"/>
          </p:cNvSpPr>
          <p:nvPr/>
        </p:nvSpPr>
        <p:spPr bwMode="auto">
          <a:xfrm>
            <a:off x="1835696" y="48927"/>
            <a:ext cx="7308304" cy="683264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Война застала </a:t>
            </a:r>
            <a:r>
              <a:rPr kumimoji="0" lang="ru-RU" sz="24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Колю </a:t>
            </a:r>
            <a:r>
              <a:rPr kumimoji="0" lang="ru-RU" sz="2400" b="1" i="0" u="none" strike="noStrike" cap="none" normalizeH="0" baseline="0" dirty="0" err="1" smtClean="0">
                <a:ln>
                  <a:noFill/>
                </a:ln>
                <a:solidFill>
                  <a:srgbClr val="C00000"/>
                </a:solidFill>
                <a:effectLst/>
                <a:latin typeface="Times New Roman" pitchFamily="18" charset="0"/>
                <a:ea typeface="Times New Roman" pitchFamily="18" charset="0"/>
                <a:cs typeface="Times New Roman" pitchFamily="18" charset="0"/>
              </a:rPr>
              <a:t>Печененко</a:t>
            </a:r>
            <a:r>
              <a:rPr kumimoji="0" lang="ru-RU" sz="24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a:t>
            </a:r>
            <a:r>
              <a:rPr kumimoji="0" lang="ru-RU"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в пионерском лагере, когда ему было одиннадцать. Группу пробиравшихся по лесу детей заметил фашистский бомбардировщик, не поленившийся оторваться от своих, чтобы сбросить на детей парочку бомб. После взрыва первой бомбы уцелел только Коля, второй взрыв контузил и его. Пролежав больше суток в воронке, мальчик пришёл в себя и ещё 25 дней скитался по лесу. По счастью, его обнаружил П. Хижняков, комиссар партизанского отряда, и отнес в сторожку лесника. Окрепнув, мальчик остался с партизанами. Выполняя очередное задание</a:t>
            </a:r>
            <a:r>
              <a:rPr kumimoji="0" lang="ru-RU" b="1" i="0" u="none" strike="noStrike" cap="none" normalizeH="0" dirty="0" smtClean="0">
                <a:ln>
                  <a:noFill/>
                </a:ln>
                <a:solidFill>
                  <a:srgbClr val="333333"/>
                </a:solidFill>
                <a:effectLst/>
                <a:latin typeface="Times New Roman" pitchFamily="18" charset="0"/>
                <a:ea typeface="Times New Roman" pitchFamily="18" charset="0"/>
                <a:cs typeface="Times New Roman" pitchFamily="18" charset="0"/>
              </a:rPr>
              <a:t>  попал в плен. </a:t>
            </a:r>
            <a:r>
              <a:rPr kumimoji="0" lang="ru-RU"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Захваченного Колю фашисты несколько раз выводили на казнь, чтобы… развлечься. На ребёнка набрасывали подрезанную петлю и выбивали опору из ­под ног, наблюдая за страхом ребёнка, готовящегося к смерти. Его то «вешали», то «расстреливали», а в перерывах избивали и загоняли спички под ногти. После очередной такой «казни» Колю парализовало. Он никак не приходил в сознание, и фашистские изверги решили, что он мёртв. Синего, с выбитыми зубами, но всё ­таки живого, Колю обнаружили через несколько дней партизаны. Им чудом удалось выходить паренька. Способность двигаться вернулась к нему, но через 14 лет Николая парализовало полностью. Однако он всё равно не сдался — зажимая ручку зубами, исписал 700 школьных тетрадей, создав книгу воспоминаний «Опалённая судьба», которую издали в 1984 году, за три года до смерти Николая </a:t>
            </a:r>
            <a:r>
              <a:rPr kumimoji="0" lang="ru-RU" b="1" i="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Печененко</a:t>
            </a:r>
            <a:r>
              <a:rPr kumimoji="0" lang="ru-RU"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074" name="Picture 2" descr="C:\Users\User\Desktop\original.jpeg"/>
          <p:cNvPicPr>
            <a:picLocks noChangeAspect="1" noChangeArrowheads="1"/>
          </p:cNvPicPr>
          <p:nvPr/>
        </p:nvPicPr>
        <p:blipFill>
          <a:blip r:embed="rId3" cstate="print"/>
          <a:srcRect/>
          <a:stretch>
            <a:fillRect/>
          </a:stretch>
        </p:blipFill>
        <p:spPr bwMode="auto">
          <a:xfrm>
            <a:off x="0" y="980728"/>
            <a:ext cx="1908175" cy="2322513"/>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7" name="Прямоугольник 6"/>
          <p:cNvSpPr/>
          <p:nvPr/>
        </p:nvSpPr>
        <p:spPr>
          <a:xfrm>
            <a:off x="1691680" y="404664"/>
            <a:ext cx="7704856" cy="6971139"/>
          </a:xfrm>
          <a:prstGeom prst="rect">
            <a:avLst/>
          </a:prstGeom>
        </p:spPr>
        <p:txBody>
          <a:bodyPr wrap="square">
            <a:spAutoFit/>
          </a:bodyPr>
          <a:lstStyle/>
          <a:p>
            <a:pPr algn="ctr"/>
            <a:r>
              <a:rPr lang="ru-RU" sz="2000" b="1" dirty="0" smtClean="0">
                <a:solidFill>
                  <a:srgbClr val="C00000"/>
                </a:solidFill>
                <a:latin typeface="Times New Roman" pitchFamily="18" charset="0"/>
                <a:cs typeface="Times New Roman" pitchFamily="18" charset="0"/>
              </a:rPr>
              <a:t>Иван Фёдоров</a:t>
            </a:r>
            <a:endParaRPr lang="ru-RU" sz="2000" dirty="0" smtClean="0">
              <a:solidFill>
                <a:srgbClr val="C00000"/>
              </a:solidFill>
              <a:latin typeface="Times New Roman" pitchFamily="18" charset="0"/>
              <a:cs typeface="Times New Roman" pitchFamily="18" charset="0"/>
            </a:endParaRPr>
          </a:p>
          <a:p>
            <a:r>
              <a:rPr lang="ru-RU" sz="1700" dirty="0" smtClean="0">
                <a:latin typeface="Times New Roman" pitchFamily="18" charset="0"/>
                <a:cs typeface="Times New Roman" pitchFamily="18" charset="0"/>
              </a:rPr>
              <a:t>Едва ли не в каждом эшелоне с войсками, движущимися на фронт, регулярно вылавливали зайцев-мальчишек, стремившихся на войну, чтобы отомстить за родных. Так на станции </a:t>
            </a:r>
            <a:r>
              <a:rPr lang="ru-RU" sz="1700" dirty="0" err="1" smtClean="0">
                <a:latin typeface="Times New Roman" pitchFamily="18" charset="0"/>
                <a:cs typeface="Times New Roman" pitchFamily="18" charset="0"/>
              </a:rPr>
              <a:t>Повадино</a:t>
            </a:r>
            <a:r>
              <a:rPr lang="ru-RU" sz="1700" dirty="0" smtClean="0">
                <a:latin typeface="Times New Roman" pitchFamily="18" charset="0"/>
                <a:cs typeface="Times New Roman" pitchFamily="18" charset="0"/>
              </a:rPr>
              <a:t> обнаружился 13-летний Иван Федоров. Ему удалось пристроиться к батарее противотанковых орудий армии Чуйкова, которая направлялась в Сталинград. Все свободное время он тратил на то, чтобы изучить орудия, тренировался в метании бутылок с зажигательной смесью. Часто во время боев он помогал бойцам: то заменит заряжающего, то наводчика, то обеспечит доставку боеприпасов. Находчивый, смышленый мальчик стал любимцем взрослых бойцов.4 октября 1942 года фашисты рвались к Волге. Батарею, где  оказался  подросток , отправили на самый трудный участок - оборонять тракторный завод в районе Мамаева кургана. Огонь противника был таков, что помочь друг другу не представлялось возможным. Каждое орудие действовало самостоятельно. Ване пришлось заменить убитого наводчика орудия. Он в одиночку выпустил по танкам два последних снаряда. На глазах комиссара дивизиона Филимонова ему раздробило локоть левой руки. И тогда в сторону немцев полетели гранаты. Осколком очередного снаряда Ивану оторвало кисть правой руки. Оставшимся в живых показалось, что он погиб.</a:t>
            </a:r>
          </a:p>
          <a:p>
            <a:r>
              <a:rPr lang="ru-RU" sz="1700" dirty="0" smtClean="0">
                <a:latin typeface="Times New Roman" pitchFamily="18" charset="0"/>
                <a:cs typeface="Times New Roman" pitchFamily="18" charset="0"/>
              </a:rPr>
              <a:t>Однако, когда немецкие танки пошли в обход позиции артиллеристов, Иван  встал, прижимая культей правой руки к груди противотанковую гранату, выдернул зубами чеку и лёг под гусеницу головного танка, который загородил путь остальным. Фашисты были ошеломлены. В этот день  они к Волге не прорвались. </a:t>
            </a:r>
            <a:r>
              <a:rPr lang="ru-RU" sz="1700" b="1" dirty="0" smtClean="0"/>
              <a:t> Имя юного героя, смоленского мальчика Вани </a:t>
            </a:r>
            <a:r>
              <a:rPr lang="ru-RU" b="1" dirty="0" smtClean="0"/>
              <a:t>Федорова, внесено в Книгу боевой славы Мамаева кургана.</a:t>
            </a:r>
            <a:endParaRPr lang="ru-RU" dirty="0" smtClean="0"/>
          </a:p>
          <a:p>
            <a:r>
              <a:rPr lang="ru-RU" dirty="0" smtClean="0"/>
              <a:t/>
            </a:r>
            <a:br>
              <a:rPr lang="ru-RU" dirty="0" smtClean="0"/>
            </a:br>
            <a:endParaRPr lang="ru-RU" dirty="0" smtClean="0">
              <a:latin typeface="Times New Roman" pitchFamily="18" charset="0"/>
              <a:cs typeface="Times New Roman" pitchFamily="18" charset="0"/>
            </a:endParaRPr>
          </a:p>
        </p:txBody>
      </p:sp>
      <p:pic>
        <p:nvPicPr>
          <p:cNvPr id="78849" name="Picture 1" descr="C:\Users\User\Desktop\Новая папка\война - презент\Ivan-Gerasimov-Fyodorov-deti-geroi-interesnyefakty.org_.jpg"/>
          <p:cNvPicPr>
            <a:picLocks noChangeAspect="1" noChangeArrowheads="1"/>
          </p:cNvPicPr>
          <p:nvPr/>
        </p:nvPicPr>
        <p:blipFill>
          <a:blip r:embed="rId3" cstate="print"/>
          <a:srcRect/>
          <a:stretch>
            <a:fillRect/>
          </a:stretch>
        </p:blipFill>
        <p:spPr bwMode="auto">
          <a:xfrm>
            <a:off x="0" y="692697"/>
            <a:ext cx="1691680" cy="216024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dirty="0"/>
          </a:p>
        </p:txBody>
      </p:sp>
      <p:sp>
        <p:nvSpPr>
          <p:cNvPr id="6" name="Содержимое 5"/>
          <p:cNvSpPr>
            <a:spLocks noGrp="1"/>
          </p:cNvSpPr>
          <p:nvPr>
            <p:ph idx="1"/>
          </p:nvPr>
        </p:nvSpPr>
        <p:spPr/>
        <p:txBody>
          <a:bodyPr/>
          <a:lstStyle/>
          <a:p>
            <a:endParaRPr lang="ru-RU" dirty="0"/>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7" name="Прямоугольник 6"/>
          <p:cNvSpPr/>
          <p:nvPr/>
        </p:nvSpPr>
        <p:spPr>
          <a:xfrm>
            <a:off x="251520" y="476672"/>
            <a:ext cx="8892480" cy="7078861"/>
          </a:xfrm>
          <a:prstGeom prst="rect">
            <a:avLst/>
          </a:prstGeom>
        </p:spPr>
        <p:txBody>
          <a:bodyPr wrap="square">
            <a:spAutoFit/>
          </a:bodyPr>
          <a:lstStyle/>
          <a:p>
            <a:pPr fontAlgn="base">
              <a:spcBef>
                <a:spcPct val="0"/>
              </a:spcBef>
              <a:spcAft>
                <a:spcPct val="0"/>
              </a:spcAft>
            </a:pPr>
            <a:r>
              <a:rPr lang="ru-RU" sz="1900" b="1" dirty="0" smtClean="0">
                <a:latin typeface="Times New Roman" pitchFamily="18" charset="0"/>
                <a:cs typeface="Times New Roman" pitchFamily="18" charset="0"/>
              </a:rPr>
              <a:t>У войны нет лица. У войны нет  пола и национальности. Война не выбирает, взрослый ты или ребенок. Каждый год в майские дни мы благодарим   убеленных сединой и испещренных морщинами  дедушек и бабушек отстоявших мир на нашей земле, не осознавая, что   в большинстве своем в живых остались лишь те свидетели, кто в годы войны был именно ребенком или подростком. Их повзрослевшее детство было наполнено такими испытаниями, что, придумай их даже очень талантливый писатель, в это трудно было бы поверить. Но это было. Было в истории большой нашей страны, было в судьбах ее маленьких героев . </a:t>
            </a:r>
          </a:p>
          <a:p>
            <a:r>
              <a:rPr lang="ru-RU" sz="1900" b="1" dirty="0" smtClean="0">
                <a:latin typeface="Times New Roman" pitchFamily="18" charset="0"/>
                <a:cs typeface="Times New Roman" pitchFamily="18" charset="0"/>
              </a:rPr>
              <a:t>Есть поговорка: «На войне детей не бывает». Те, что попали в войну, должны были расстаться с детством. Сегодня мы будем говорить о скромных  мальчишках  и девчонках, которые, как могли, приближали нашу победу. Они  были похожи на вас. Также как и вы они мечтали стать взрослыми, учились в школе, играли во дворе, иногда дрались. Но пришла беда « откуда не ждали» и они, повзрослев до срока, вместе со взрослыми, терпели лишения, трудились у станков, на колхозных полях, совершали подвиги, сражались.  С</a:t>
            </a:r>
            <a:r>
              <a:rPr lang="ru-RU" sz="1900" b="1" dirty="0" smtClean="0">
                <a:latin typeface="Times New Roman" pitchFamily="18" charset="0"/>
                <a:ea typeface="Times New Roman" pitchFamily="18" charset="0"/>
                <a:cs typeface="Times New Roman" pitchFamily="18" charset="0"/>
              </a:rPr>
              <a:t>ражались повсюду: на море, как Боря </a:t>
            </a:r>
            <a:r>
              <a:rPr lang="ru-RU" sz="1900" b="1" dirty="0" err="1" smtClean="0">
                <a:latin typeface="Times New Roman" pitchFamily="18" charset="0"/>
                <a:ea typeface="Times New Roman" pitchFamily="18" charset="0"/>
                <a:cs typeface="Times New Roman" pitchFamily="18" charset="0"/>
              </a:rPr>
              <a:t>Кулешин</a:t>
            </a:r>
            <a:r>
              <a:rPr lang="ru-RU" sz="1900" b="1" dirty="0" smtClean="0">
                <a:latin typeface="Times New Roman" pitchFamily="18" charset="0"/>
                <a:ea typeface="Times New Roman" pitchFamily="18" charset="0"/>
                <a:cs typeface="Times New Roman" pitchFamily="18" charset="0"/>
              </a:rPr>
              <a:t>, в небе, как Аркаша </a:t>
            </a:r>
            <a:r>
              <a:rPr lang="ru-RU" sz="1900" b="1" dirty="0" err="1" smtClean="0">
                <a:latin typeface="Times New Roman" pitchFamily="18" charset="0"/>
                <a:ea typeface="Times New Roman" pitchFamily="18" charset="0"/>
                <a:cs typeface="Times New Roman" pitchFamily="18" charset="0"/>
              </a:rPr>
              <a:t>Каманин</a:t>
            </a:r>
            <a:r>
              <a:rPr lang="ru-RU" sz="1900" b="1" dirty="0" smtClean="0">
                <a:latin typeface="Times New Roman" pitchFamily="18" charset="0"/>
                <a:ea typeface="Times New Roman" pitchFamily="18" charset="0"/>
                <a:cs typeface="Times New Roman" pitchFamily="18" charset="0"/>
              </a:rPr>
              <a:t>, в партизанском отряде, как Лёня Голиков, в Брестской крепости, как Валя Зенкина, </a:t>
            </a:r>
            <a:r>
              <a:rPr lang="ru-RU" sz="1900" b="1" u="sng" dirty="0" smtClean="0">
                <a:latin typeface="Times New Roman" pitchFamily="18" charset="0"/>
                <a:cs typeface="Times New Roman" pitchFamily="18" charset="0"/>
              </a:rPr>
              <a:t> в керченских катакомбах, как Володя Дубинин. .. </a:t>
            </a:r>
            <a:r>
              <a:rPr lang="ru-RU" sz="1900" b="1" dirty="0" smtClean="0">
                <a:latin typeface="Times New Roman" pitchFamily="18" charset="0"/>
                <a:ea typeface="Times New Roman" pitchFamily="18" charset="0"/>
                <a:cs typeface="Times New Roman" pitchFamily="18" charset="0"/>
              </a:rPr>
              <a:t>Маленькие люди показали, какое большое может быть детское сердце, на что способна детская смелость и отвага. Они не сломались  под  тяжестью испытаний, стали сильнее духом, храбрее. </a:t>
            </a:r>
            <a:r>
              <a:rPr lang="ru-RU" dirty="0" smtClean="0"/>
              <a:t/>
            </a:r>
            <a:br>
              <a:rPr lang="ru-RU" dirty="0" smtClean="0"/>
            </a:br>
            <a:r>
              <a:rPr lang="ru-RU" dirty="0" smtClean="0"/>
              <a:t/>
            </a:r>
            <a:br>
              <a:rPr lang="ru-RU" dirty="0" smtClean="0"/>
            </a:b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747464"/>
            <a:ext cx="9780733" cy="7605464"/>
          </a:xfrm>
          <a:prstGeom prst="rect">
            <a:avLst/>
          </a:prstGeom>
          <a:noFill/>
        </p:spPr>
      </p:pic>
      <p:sp>
        <p:nvSpPr>
          <p:cNvPr id="7" name="Прямоугольник 6"/>
          <p:cNvSpPr/>
          <p:nvPr/>
        </p:nvSpPr>
        <p:spPr>
          <a:xfrm>
            <a:off x="3563888" y="260648"/>
            <a:ext cx="5112568" cy="5909310"/>
          </a:xfrm>
          <a:prstGeom prst="rect">
            <a:avLst/>
          </a:prstGeom>
        </p:spPr>
        <p:txBody>
          <a:bodyPr wrap="square">
            <a:spAutoFit/>
          </a:bodyPr>
          <a:lstStyle/>
          <a:p>
            <a:pPr algn="ctr"/>
            <a:r>
              <a:rPr lang="ru-RU" dirty="0" smtClean="0"/>
              <a:t/>
            </a:r>
            <a:br>
              <a:rPr lang="ru-RU" dirty="0" smtClean="0"/>
            </a:br>
            <a:r>
              <a:rPr lang="ru-RU" dirty="0" smtClean="0"/>
              <a:t>     </a:t>
            </a:r>
            <a:r>
              <a:rPr lang="ru-RU" sz="2000" dirty="0" smtClean="0">
                <a:latin typeface="Times New Roman" pitchFamily="18" charset="0"/>
                <a:cs typeface="Times New Roman" pitchFamily="18" charset="0"/>
              </a:rPr>
              <a:t> Героическая быль</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В этой повести подлинные события и почти все подлинные имена.</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Автор ее, Алексей Яковлевич </a:t>
            </a:r>
            <a:r>
              <a:rPr lang="ru-RU" sz="2000" dirty="0" err="1" smtClean="0">
                <a:latin typeface="Times New Roman" pitchFamily="18" charset="0"/>
                <a:cs typeface="Times New Roman" pitchFamily="18" charset="0"/>
              </a:rPr>
              <a:t>Очкин</a:t>
            </a:r>
            <a:r>
              <a:rPr lang="ru-RU" sz="2000" dirty="0" smtClean="0">
                <a:latin typeface="Times New Roman" pitchFamily="18" charset="0"/>
                <a:cs typeface="Times New Roman" pitchFamily="18" charset="0"/>
              </a:rPr>
              <a:t>, описывает боевые дела своего</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друга, "братишки" Вани Федорова, погибшего в Сталинграде смертью</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героя. </a:t>
            </a:r>
          </a:p>
          <a:p>
            <a:pPr algn="ctr"/>
            <a:r>
              <a:rPr lang="ru-RU" sz="2000" dirty="0" smtClean="0">
                <a:latin typeface="Times New Roman" pitchFamily="18" charset="0"/>
                <a:cs typeface="Times New Roman" pitchFamily="18" charset="0"/>
              </a:rPr>
              <a:t>     Сам </a:t>
            </a:r>
            <a:r>
              <a:rPr lang="ru-RU" sz="2000" dirty="0" err="1" smtClean="0">
                <a:latin typeface="Times New Roman" pitchFamily="18" charset="0"/>
                <a:cs typeface="Times New Roman" pitchFamily="18" charset="0"/>
              </a:rPr>
              <a:t>Очкин</a:t>
            </a:r>
            <a:r>
              <a:rPr lang="ru-RU" sz="2000" dirty="0" smtClean="0">
                <a:latin typeface="Times New Roman" pitchFamily="18" charset="0"/>
                <a:cs typeface="Times New Roman" pitchFamily="18" charset="0"/>
              </a:rPr>
              <a:t> шестнадцатилетним пареньком добровольно ушел на</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фронт. Начал войну на Дону, участвовал в Сталинградской битве, где</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возглавлял группу "57 бессмертных", на Курской дуге повторил подвиг</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Александра Матросова, еще не однажды был тяжело ранен, но дошел по</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дорогам войны до конца: участвовал в штурме Берлина и освобождении Праги</a:t>
            </a:r>
            <a:endParaRPr lang="ru-RU" sz="2000" dirty="0">
              <a:latin typeface="Times New Roman" pitchFamily="18" charset="0"/>
              <a:cs typeface="Times New Roman" pitchFamily="18" charset="0"/>
            </a:endParaRPr>
          </a:p>
        </p:txBody>
      </p:sp>
      <p:pic>
        <p:nvPicPr>
          <p:cNvPr id="1027" name="Picture 3" descr="C:\Users\User\Desktop\Новая папка\slide_31.jpg"/>
          <p:cNvPicPr>
            <a:picLocks noChangeAspect="1" noChangeArrowheads="1"/>
          </p:cNvPicPr>
          <p:nvPr/>
        </p:nvPicPr>
        <p:blipFill>
          <a:blip r:embed="rId3" cstate="print"/>
          <a:srcRect l="3696" t="22280" r="62285" b="26060"/>
          <a:stretch>
            <a:fillRect/>
          </a:stretch>
        </p:blipFill>
        <p:spPr bwMode="auto">
          <a:xfrm>
            <a:off x="467544" y="692696"/>
            <a:ext cx="3312368" cy="4104456"/>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endParaRPr lang="ru-RU"/>
          </a:p>
        </p:txBody>
      </p:sp>
      <p:sp>
        <p:nvSpPr>
          <p:cNvPr id="8" name="Содержимое 7"/>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9" name="Прямоугольник 8"/>
          <p:cNvSpPr/>
          <p:nvPr/>
        </p:nvSpPr>
        <p:spPr>
          <a:xfrm>
            <a:off x="3275856" y="476672"/>
            <a:ext cx="6192688" cy="6555641"/>
          </a:xfrm>
          <a:prstGeom prst="rect">
            <a:avLst/>
          </a:prstGeom>
        </p:spPr>
        <p:txBody>
          <a:bodyPr wrap="square">
            <a:spAutoFit/>
          </a:bodyPr>
          <a:lstStyle/>
          <a:p>
            <a:pPr lvl="0" algn="ctr" fontAlgn="base">
              <a:spcBef>
                <a:spcPct val="0"/>
              </a:spcBef>
              <a:spcAft>
                <a:spcPct val="0"/>
              </a:spcAft>
            </a:pPr>
            <a:r>
              <a:rPr lang="ru-RU" sz="2000" b="1" dirty="0" smtClean="0">
                <a:solidFill>
                  <a:srgbClr val="FF0000"/>
                </a:solidFill>
                <a:latin typeface="Arial" pitchFamily="34" charset="0"/>
                <a:ea typeface="Calibri" pitchFamily="34" charset="0"/>
                <a:cs typeface="Arial" pitchFamily="34" charset="0"/>
              </a:rPr>
              <a:t>Волков Валерий</a:t>
            </a:r>
            <a:endParaRPr lang="ru-RU" sz="2000" b="1" dirty="0" smtClean="0">
              <a:solidFill>
                <a:srgbClr val="FF0000"/>
              </a:solidFill>
              <a:latin typeface="Arial" pitchFamily="34" charset="0"/>
              <a:cs typeface="Arial" pitchFamily="34" charset="0"/>
            </a:endParaRPr>
          </a:p>
          <a:p>
            <a:pPr lvl="0" eaLnBrk="0" fontAlgn="base" hangingPunct="0">
              <a:spcBef>
                <a:spcPct val="0"/>
              </a:spcBef>
              <a:spcAft>
                <a:spcPct val="0"/>
              </a:spcAft>
            </a:pPr>
            <a:r>
              <a:rPr lang="ru-RU" sz="2000" dirty="0" smtClean="0">
                <a:solidFill>
                  <a:srgbClr val="383838"/>
                </a:solidFill>
                <a:latin typeface="Times New Roman" pitchFamily="18" charset="0"/>
                <a:ea typeface="Calibri" pitchFamily="34" charset="0"/>
                <a:cs typeface="Times New Roman" pitchFamily="18" charset="0"/>
              </a:rPr>
              <a:t>Один из участников партизанского движения, действовавшего в Севастополе. После смерти отца (убитого фашистами), в 13 лет  становится «сыном полка» 7-й бригады морской пехоты. Наравне со взрослыми участвует в боевых действиях. Подносит патроны, добывает разведывательные данные, с оружием в руках сдерживает атаки врага. По воспоминаниям однополчан, любил стихи и часто читал боевым товарищам Маяковского. Обладая хорошими литературными данными, редактировал по-своему уникальную рукописную газету-листовку — Окопная правда (опубликована в газете «Правда» 8 февраля 1963 года). В единственном дошедшем до нас 11 выпуске открывается не по возрасту умелым автором. Его строки пропитаны патриотизмом, смелостью, уверенностью в победе и желанием жить. В июле 1942 года, отражая атаку противника, героически погибает, бросив связку гранат под наступающий танк.</a:t>
            </a:r>
            <a:r>
              <a:rPr lang="ru-RU" sz="2000" dirty="0" smtClean="0">
                <a:solidFill>
                  <a:srgbClr val="3A3A3A"/>
                </a:solidFill>
                <a:latin typeface="Arial" pitchFamily="34" charset="0"/>
                <a:ea typeface="Calibri" pitchFamily="34" charset="0"/>
                <a:cs typeface="Arial" pitchFamily="34" charset="0"/>
              </a:rPr>
              <a:t/>
            </a:r>
            <a:br>
              <a:rPr lang="ru-RU" sz="2000" dirty="0" smtClean="0">
                <a:solidFill>
                  <a:srgbClr val="3A3A3A"/>
                </a:solidFill>
                <a:latin typeface="Arial" pitchFamily="34" charset="0"/>
                <a:ea typeface="Calibri" pitchFamily="34" charset="0"/>
                <a:cs typeface="Arial" pitchFamily="34" charset="0"/>
              </a:rPr>
            </a:br>
            <a:endParaRPr lang="ru-RU" sz="2000" dirty="0"/>
          </a:p>
        </p:txBody>
      </p:sp>
      <p:pic>
        <p:nvPicPr>
          <p:cNvPr id="10" name="Picture 5" descr="C:\Users\User\Desktop\Новая папка\6482019-3973554.jpg"/>
          <p:cNvPicPr>
            <a:picLocks noChangeAspect="1" noChangeArrowheads="1"/>
          </p:cNvPicPr>
          <p:nvPr/>
        </p:nvPicPr>
        <p:blipFill>
          <a:blip r:embed="rId3" cstate="print"/>
          <a:srcRect/>
          <a:stretch>
            <a:fillRect/>
          </a:stretch>
        </p:blipFill>
        <p:spPr bwMode="auto">
          <a:xfrm>
            <a:off x="611560" y="548680"/>
            <a:ext cx="2304256" cy="3096344"/>
          </a:xfrm>
          <a:prstGeom prst="rect">
            <a:avLst/>
          </a:prstGeom>
          <a:noFill/>
        </p:spPr>
      </p:pic>
      <p:pic>
        <p:nvPicPr>
          <p:cNvPr id="11" name="Picture 1" descr="C:\Users\User\Desktop\Новая папка\Презентация по обществознанию на тему &amp;quot;Бессмертный полк Крыма. Пионеры - герои&amp;quot;_files\img3(1).jpg"/>
          <p:cNvPicPr>
            <a:picLocks noChangeAspect="1" noChangeArrowheads="1"/>
          </p:cNvPicPr>
          <p:nvPr/>
        </p:nvPicPr>
        <p:blipFill>
          <a:blip r:embed="rId4" cstate="print"/>
          <a:srcRect l="58323" b="21251"/>
          <a:stretch>
            <a:fillRect/>
          </a:stretch>
        </p:blipFill>
        <p:spPr bwMode="auto">
          <a:xfrm>
            <a:off x="395537" y="3501008"/>
            <a:ext cx="2736304" cy="306896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endParaRPr lang="ru-RU"/>
          </a:p>
        </p:txBody>
      </p:sp>
      <p:sp>
        <p:nvSpPr>
          <p:cNvPr id="8" name="Содержимое 7"/>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94209" name="Rectangle 1"/>
          <p:cNvSpPr>
            <a:spLocks noChangeArrowheads="1"/>
          </p:cNvSpPr>
          <p:nvPr/>
        </p:nvSpPr>
        <p:spPr bwMode="auto">
          <a:xfrm>
            <a:off x="0" y="396254"/>
            <a:ext cx="9144000"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Навечно остался в строю</a:t>
            </a:r>
            <a:r>
              <a:rPr kumimoji="0" lang="ru-RU" sz="1600" b="0" i="0" u="none" strike="noStrike" cap="none" normalizeH="0" baseline="0" dirty="0" smtClean="0">
                <a:ln>
                  <a:noFill/>
                </a:ln>
                <a:solidFill>
                  <a:srgbClr val="FF0000"/>
                </a:solidFill>
                <a:effectLst/>
                <a:latin typeface="Arial" pitchFamily="34" charset="0"/>
                <a:ea typeface="Calibri" pitchFamily="34" charset="0"/>
                <a:cs typeface="Arial" pitchFamily="34" charset="0"/>
              </a:rPr>
              <a:t>. ( </a:t>
            </a:r>
            <a:r>
              <a:rPr kumimoji="0" lang="ru-RU" sz="1600" b="0" i="1" u="none" strike="noStrike" cap="none" normalizeH="0" baseline="0" dirty="0" smtClean="0">
                <a:ln>
                  <a:noFill/>
                </a:ln>
                <a:solidFill>
                  <a:srgbClr val="002060"/>
                </a:solidFill>
                <a:effectLst/>
                <a:latin typeface="Arial Black" pitchFamily="34" charset="0"/>
                <a:ea typeface="Calibri" pitchFamily="34" charset="0"/>
                <a:cs typeface="Arial" pitchFamily="34" charset="0"/>
              </a:rPr>
              <a:t>страница</a:t>
            </a:r>
            <a:r>
              <a:rPr kumimoji="0" lang="ru-RU" sz="1600" b="0" i="1" u="none" strike="noStrike" cap="none" normalizeH="0" dirty="0" smtClean="0">
                <a:ln>
                  <a:noFill/>
                </a:ln>
                <a:solidFill>
                  <a:srgbClr val="002060"/>
                </a:solidFill>
                <a:effectLst/>
                <a:latin typeface="Arial Black" pitchFamily="34" charset="0"/>
                <a:ea typeface="Calibri" pitchFamily="34" charset="0"/>
                <a:cs typeface="Arial" pitchFamily="34" charset="0"/>
              </a:rPr>
              <a:t> «ОКОПНОЙ ПРАВДЫ» №11</a:t>
            </a:r>
            <a:r>
              <a:rPr kumimoji="0" lang="ru-RU" sz="1600" b="0" i="0" u="none" strike="noStrike" cap="none" normalizeH="0" dirty="0" smtClean="0">
                <a:ln>
                  <a:noFill/>
                </a:ln>
                <a:solidFill>
                  <a:srgbClr val="002060"/>
                </a:solidFill>
                <a:effectLst/>
                <a:latin typeface="Arial" pitchFamily="34" charset="0"/>
                <a:ea typeface="Calibri" pitchFamily="34" charset="0"/>
                <a:cs typeface="Arial" pitchFamily="34" charset="0"/>
              </a:rPr>
              <a:t>)</a:t>
            </a:r>
            <a:endParaRPr kumimoji="0" lang="ru-RU" sz="1600"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700" b="0" i="0" u="none" strike="noStrike" cap="none" normalizeH="0" baseline="0" dirty="0" smtClean="0">
                <a:ln>
                  <a:noFill/>
                </a:ln>
                <a:effectLst/>
                <a:latin typeface="Times New Roman" pitchFamily="18" charset="0"/>
                <a:ea typeface="Calibri" pitchFamily="34" charset="0"/>
                <a:cs typeface="Times New Roman" pitchFamily="18" charset="0"/>
              </a:rPr>
              <a:t>Наша 10-ка — это мощный кулак, который врагу будет дивизией, и, как сказал майор </a:t>
            </a:r>
            <a:r>
              <a:rPr kumimoji="0" lang="ru-RU" sz="1700" b="0" i="0" u="none" strike="noStrike" cap="none" normalizeH="0" baseline="0" dirty="0" err="1" smtClean="0">
                <a:ln>
                  <a:noFill/>
                </a:ln>
                <a:effectLst/>
                <a:latin typeface="Times New Roman" pitchFamily="18" charset="0"/>
                <a:ea typeface="Calibri" pitchFamily="34" charset="0"/>
                <a:cs typeface="Times New Roman" pitchFamily="18" charset="0"/>
              </a:rPr>
              <a:t>Жиделев</a:t>
            </a:r>
            <a:r>
              <a:rPr kumimoji="0" lang="ru-RU" sz="1700" b="0" i="0" u="none" strike="noStrike" cap="none" normalizeH="0" baseline="0" dirty="0" smtClean="0">
                <a:ln>
                  <a:noFill/>
                </a:ln>
                <a:effectLst/>
                <a:latin typeface="Times New Roman" pitchFamily="18" charset="0"/>
                <a:ea typeface="Calibri" pitchFamily="34" charset="0"/>
                <a:cs typeface="Times New Roman" pitchFamily="18" charset="0"/>
              </a:rPr>
              <a:t>, мы будем драться как дивизия. Нет силы в мире, которая победит нас, Советское государство, потому что мы сами хозяева, нами руководит партия коммунистов. Вот посмотрите, кто мы. Здесь, в 52-й школе: 1. Командир морского пехотного полка майор </a:t>
            </a:r>
            <a:r>
              <a:rPr kumimoji="0" lang="ru-RU" sz="1700" b="0" i="0" u="none" strike="noStrike" cap="none" normalizeH="0" baseline="0" dirty="0" err="1" smtClean="0">
                <a:ln>
                  <a:noFill/>
                </a:ln>
                <a:effectLst/>
                <a:latin typeface="Times New Roman" pitchFamily="18" charset="0"/>
                <a:ea typeface="Calibri" pitchFamily="34" charset="0"/>
                <a:cs typeface="Times New Roman" pitchFamily="18" charset="0"/>
              </a:rPr>
              <a:t>Жиделев</a:t>
            </a:r>
            <a:r>
              <a:rPr kumimoji="0" lang="ru-RU" sz="1700" b="0" i="0" u="none" strike="noStrike" cap="none" normalizeH="0" baseline="0" dirty="0" smtClean="0">
                <a:ln>
                  <a:noFill/>
                </a:ln>
                <a:effectLst/>
                <a:latin typeface="Times New Roman" pitchFamily="18" charset="0"/>
                <a:ea typeface="Calibri" pitchFamily="34" charset="0"/>
                <a:cs typeface="Times New Roman" pitchFamily="18" charset="0"/>
              </a:rPr>
              <a:t>, русский. 2. Капитан, кавалерист, грузин </a:t>
            </a:r>
            <a:r>
              <a:rPr kumimoji="0" lang="ru-RU" sz="1700" b="0" i="0" u="none" strike="noStrike" cap="none" normalizeH="0" baseline="0" dirty="0" err="1" smtClean="0">
                <a:ln>
                  <a:noFill/>
                </a:ln>
                <a:effectLst/>
                <a:latin typeface="Times New Roman" pitchFamily="18" charset="0"/>
                <a:ea typeface="Calibri" pitchFamily="34" charset="0"/>
                <a:cs typeface="Times New Roman" pitchFamily="18" charset="0"/>
              </a:rPr>
              <a:t>Гобиладзе</a:t>
            </a:r>
            <a:r>
              <a:rPr kumimoji="0" lang="ru-RU" sz="1700" b="0" i="0" u="none" strike="noStrike" cap="none" normalizeH="0" baseline="0" dirty="0" smtClean="0">
                <a:ln>
                  <a:noFill/>
                </a:ln>
                <a:effectLst/>
                <a:latin typeface="Times New Roman" pitchFamily="18" charset="0"/>
                <a:ea typeface="Calibri" pitchFamily="34" charset="0"/>
                <a:cs typeface="Times New Roman" pitchFamily="18" charset="0"/>
              </a:rPr>
              <a:t>. 3. Танкист, рядовой </a:t>
            </a:r>
            <a:r>
              <a:rPr kumimoji="0" lang="ru-RU" sz="1700" b="0" i="0" u="none" strike="noStrike" cap="none" normalizeH="0" baseline="0" dirty="0" err="1" smtClean="0">
                <a:ln>
                  <a:noFill/>
                </a:ln>
                <a:effectLst/>
                <a:latin typeface="Times New Roman" pitchFamily="18" charset="0"/>
                <a:ea typeface="Calibri" pitchFamily="34" charset="0"/>
                <a:cs typeface="Times New Roman" pitchFamily="18" charset="0"/>
              </a:rPr>
              <a:t>Паукштите</a:t>
            </a:r>
            <a:r>
              <a:rPr kumimoji="0" lang="ru-RU" sz="1700" b="0" i="0" u="none" strike="noStrike" cap="none" normalizeH="0" baseline="0" dirty="0" smtClean="0">
                <a:ln>
                  <a:noFill/>
                </a:ln>
                <a:effectLst/>
                <a:latin typeface="Times New Roman" pitchFamily="18" charset="0"/>
                <a:ea typeface="Calibri" pitchFamily="34" charset="0"/>
                <a:cs typeface="Times New Roman" pitchFamily="18" charset="0"/>
              </a:rPr>
              <a:t> Василий, латыш,. 4. Врач медицинской службы, капитан Мамедов, узбек. 5. Летчик, младший лейтенант </a:t>
            </a:r>
            <a:r>
              <a:rPr kumimoji="0" lang="ru-RU" sz="1700" b="0" i="0" u="none" strike="noStrike" cap="none" normalizeH="0" baseline="0" dirty="0" err="1" smtClean="0">
                <a:ln>
                  <a:noFill/>
                </a:ln>
                <a:effectLst/>
                <a:latin typeface="Times New Roman" pitchFamily="18" charset="0"/>
                <a:ea typeface="Calibri" pitchFamily="34" charset="0"/>
                <a:cs typeface="Times New Roman" pitchFamily="18" charset="0"/>
              </a:rPr>
              <a:t>Илита</a:t>
            </a:r>
            <a:r>
              <a:rPr kumimoji="0" lang="ru-RU" sz="1700" b="0"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ru-RU" sz="1700" b="0" i="0" u="none" strike="noStrike" cap="none" normalizeH="0" baseline="0" dirty="0" err="1" smtClean="0">
                <a:ln>
                  <a:noFill/>
                </a:ln>
                <a:effectLst/>
                <a:latin typeface="Times New Roman" pitchFamily="18" charset="0"/>
                <a:ea typeface="Calibri" pitchFamily="34" charset="0"/>
                <a:cs typeface="Times New Roman" pitchFamily="18" charset="0"/>
              </a:rPr>
              <a:t>Даурова</a:t>
            </a:r>
            <a:r>
              <a:rPr kumimoji="0" lang="ru-RU" sz="1700" b="0" i="0" u="none" strike="noStrike" cap="none" normalizeH="0" baseline="0" dirty="0" smtClean="0">
                <a:ln>
                  <a:noFill/>
                </a:ln>
                <a:effectLst/>
                <a:latin typeface="Times New Roman" pitchFamily="18" charset="0"/>
                <a:ea typeface="Calibri" pitchFamily="34" charset="0"/>
                <a:cs typeface="Times New Roman" pitchFamily="18" charset="0"/>
              </a:rPr>
              <a:t>, осетинка. 6. Моряк Ибрагим Ибрагимов, казанский татарин. 7. Артиллерист </a:t>
            </a:r>
            <a:r>
              <a:rPr kumimoji="0" lang="ru-RU" sz="1700" b="0" i="0" u="none" strike="noStrike" cap="none" normalizeH="0" baseline="0" dirty="0" err="1" smtClean="0">
                <a:ln>
                  <a:noFill/>
                </a:ln>
                <a:effectLst/>
                <a:latin typeface="Times New Roman" pitchFamily="18" charset="0"/>
                <a:ea typeface="Calibri" pitchFamily="34" charset="0"/>
                <a:cs typeface="Times New Roman" pitchFamily="18" charset="0"/>
              </a:rPr>
              <a:t>Петруненко</a:t>
            </a:r>
            <a:r>
              <a:rPr kumimoji="0" lang="ru-RU" sz="1700" b="0" i="0" u="none" strike="noStrike" cap="none" normalizeH="0" baseline="0" dirty="0" smtClean="0">
                <a:ln>
                  <a:noFill/>
                </a:ln>
                <a:effectLst/>
                <a:latin typeface="Times New Roman" pitchFamily="18" charset="0"/>
                <a:ea typeface="Calibri" pitchFamily="34" charset="0"/>
                <a:cs typeface="Times New Roman" pitchFamily="18" charset="0"/>
              </a:rPr>
              <a:t> из Киева, украинец. 8. Сержант, пехотинец Богомолов из Ленинграда, русский. 9. Разведчик, водолаз Аркадий Журавлев из Владивостока. 10. Я, сын сапожника, ученик 4.-го </a:t>
            </a:r>
            <a:r>
              <a:rPr kumimoji="0" lang="ru-RU" sz="1700" b="0" i="0" u="none" strike="noStrike" cap="none" normalizeH="0" baseline="0" dirty="0" err="1" smtClean="0">
                <a:ln>
                  <a:noFill/>
                </a:ln>
                <a:effectLst/>
                <a:latin typeface="Times New Roman" pitchFamily="18" charset="0"/>
                <a:ea typeface="Calibri" pitchFamily="34" charset="0"/>
                <a:cs typeface="Times New Roman" pitchFamily="18" charset="0"/>
              </a:rPr>
              <a:t>кл</a:t>
            </a:r>
            <a:r>
              <a:rPr kumimoji="0" lang="ru-RU" sz="1700" b="0" i="0" u="none" strike="noStrike" cap="none" normalizeH="0" baseline="0" dirty="0" smtClean="0">
                <a:ln>
                  <a:noFill/>
                </a:ln>
                <a:effectLst/>
                <a:latin typeface="Times New Roman" pitchFamily="18" charset="0"/>
                <a:ea typeface="Calibri" pitchFamily="34" charset="0"/>
                <a:cs typeface="Times New Roman" pitchFamily="18" charset="0"/>
              </a:rPr>
              <a:t>., Волков Валерий, русский. Посмотрите, какой мощный кулак мы составляем и сколько немцев нас бьют, а мы сколько их побили; посмотрите, что творилось вокруг этой школы вчера, сколько убитых лежит из них, а мы, как мощный кулак, целы и держимся, а они, сволочи, думают, что нас здесь тысяча, и идут против нас тысячами. Ха-ха, трусы, оставляют даже тяжелораненых и убегают. Эх, как я хочу жить и рассказывать все это после победы. Всем, кто будет учиться в этой школе! 52-я школа! Твои стены держатся, как чудо среди развалин, твой фундамент не дрогнул, как наш мощный кулак десятки… Дорогая десятка! Кто из вас останется жив, расскажите всем, кто в этой школе будет учиться; где бы вы ни были, приезжайте и расскажите все, что происходило здесь, в Севастополе. Я хочу стать птицей и облететь весь Севастополь, каждый дом, каждую школу, каждую улицу. Это такие мощные кулаки, их миллионы, нас никогда не победят сволочи Гитлер и другие. Нас миллионы, посмотрите! От Дальнего Востока до Риги, от Кавказа до Киева, от Севастополя до Ташкента, таких кулаков миллионы, и мы, как сталь, непобедимы</a:t>
            </a:r>
            <a:r>
              <a:rPr kumimoji="0" lang="ru-RU" b="0" i="0" u="none" strike="noStrike" cap="none" normalizeH="0" baseline="0" dirty="0" smtClean="0">
                <a:ln>
                  <a:noFill/>
                </a:ln>
                <a:effectLst/>
                <a:latin typeface="Times New Roman" pitchFamily="18" charset="0"/>
                <a:ea typeface="Calibri" pitchFamily="34" charset="0"/>
                <a:cs typeface="Times New Roman" pitchFamily="18" charset="0"/>
              </a:rPr>
              <a:t>!</a:t>
            </a:r>
          </a:p>
          <a:p>
            <a:pPr lvl="0" algn="ctr" eaLnBrk="0" fontAlgn="base" hangingPunct="0">
              <a:spcBef>
                <a:spcPct val="0"/>
              </a:spcBef>
              <a:spcAft>
                <a:spcPct val="0"/>
              </a:spcAft>
            </a:pPr>
            <a:r>
              <a:rPr lang="ru-RU" dirty="0" smtClean="0">
                <a:solidFill>
                  <a:srgbClr val="383838"/>
                </a:solidFill>
                <a:latin typeface="Times New Roman" pitchFamily="18" charset="0"/>
                <a:ea typeface="Calibri" pitchFamily="34" charset="0"/>
                <a:cs typeface="Times New Roman" pitchFamily="18" charset="0"/>
              </a:rPr>
              <a:t> </a:t>
            </a:r>
            <a:r>
              <a:rPr lang="ru-RU" b="1" i="1" dirty="0" smtClean="0">
                <a:solidFill>
                  <a:srgbClr val="383838"/>
                </a:solidFill>
                <a:latin typeface="Times New Roman" pitchFamily="18" charset="0"/>
                <a:ea typeface="Calibri" pitchFamily="34" charset="0"/>
                <a:cs typeface="Times New Roman" pitchFamily="18" charset="0"/>
              </a:rPr>
              <a:t>(опубликована в газете «Правда» 8 февраля 1963 года). </a:t>
            </a:r>
            <a:endParaRPr kumimoji="0" lang="ru-RU" b="1" i="1"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endParaRPr lang="ru-RU"/>
          </a:p>
        </p:txBody>
      </p:sp>
      <p:sp>
        <p:nvSpPr>
          <p:cNvPr id="8" name="Содержимое 7"/>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9" name="Прямоугольник 8"/>
          <p:cNvSpPr/>
          <p:nvPr/>
        </p:nvSpPr>
        <p:spPr>
          <a:xfrm>
            <a:off x="2339752" y="548680"/>
            <a:ext cx="7056784" cy="6571030"/>
          </a:xfrm>
          <a:prstGeom prst="rect">
            <a:avLst/>
          </a:prstGeom>
        </p:spPr>
        <p:txBody>
          <a:bodyPr wrap="square">
            <a:spAutoFit/>
          </a:bodyPr>
          <a:lstStyle/>
          <a:p>
            <a:pPr algn="ctr"/>
            <a:r>
              <a:rPr lang="ru-RU" sz="2400" b="1" dirty="0" smtClean="0">
                <a:solidFill>
                  <a:srgbClr val="FF0000"/>
                </a:solidFill>
              </a:rPr>
              <a:t>Вася Курка </a:t>
            </a:r>
          </a:p>
          <a:p>
            <a:r>
              <a:rPr lang="ru-RU" sz="1900" dirty="0" smtClean="0">
                <a:latin typeface="Times New Roman" pitchFamily="18" charset="0"/>
                <a:cs typeface="Times New Roman" pitchFamily="18" charset="0"/>
              </a:rPr>
              <a:t>23 октября 1941 г. малолетний Вася Курка добровольцем зачислен в 726-й стрелковый полк 395-й стрелковой (будущей Таманской) дивизии, в составе которого прошел славный боевой путь от Тореза до Туапсе.</a:t>
            </a:r>
          </a:p>
          <a:p>
            <a:r>
              <a:rPr lang="ru-RU" sz="1900" dirty="0" smtClean="0">
                <a:latin typeface="Times New Roman" pitchFamily="18" charset="0"/>
                <a:cs typeface="Times New Roman" pitchFamily="18" charset="0"/>
              </a:rPr>
              <a:t>Вася Курка пришел в полк в период ожесточенных боев с немецкими оккупантами за Донецкий бассейн. Ему, малолетнему, не доверили оружия и определили в тыловые подразделения. Он старательно выполнял все работы вплоть до заправки керосиновых ламп, а в апреле месяце 1942 года при организации курсов снайперов, Курка, когда узнал, что на курсах будет преподавать стрелковое дело знатный снайпер орденоносец Максим </a:t>
            </a:r>
            <a:r>
              <a:rPr lang="ru-RU" sz="1900" dirty="0" err="1" smtClean="0">
                <a:latin typeface="Times New Roman" pitchFamily="18" charset="0"/>
                <a:cs typeface="Times New Roman" pitchFamily="18" charset="0"/>
              </a:rPr>
              <a:t>Брыксин</a:t>
            </a:r>
            <a:r>
              <a:rPr lang="ru-RU" sz="1900" dirty="0" smtClean="0">
                <a:latin typeface="Times New Roman" pitchFamily="18" charset="0"/>
                <a:cs typeface="Times New Roman" pitchFamily="18" charset="0"/>
              </a:rPr>
              <a:t>, настоятельно обратился к командованию полка с просьбой о зачислении его курсантом школы снайперов. Просьба его была удовлетворена и началась новая жизнь в полку Васи Курки. Старательно он изучает винтовку, с жадностью впитывает в себя многие боевые эпизоды боевой жизни снайпера </a:t>
            </a:r>
            <a:r>
              <a:rPr lang="ru-RU" sz="1900" dirty="0" err="1" smtClean="0">
                <a:latin typeface="Times New Roman" pitchFamily="18" charset="0"/>
                <a:cs typeface="Times New Roman" pitchFamily="18" charset="0"/>
              </a:rPr>
              <a:t>Брыксина</a:t>
            </a:r>
            <a:r>
              <a:rPr lang="ru-RU" sz="1900" dirty="0" smtClean="0">
                <a:latin typeface="Times New Roman" pitchFamily="18" charset="0"/>
                <a:cs typeface="Times New Roman" pitchFamily="18" charset="0"/>
              </a:rPr>
              <a:t>. К 1 мая 1942 года Вася Курка сдал экзамен на звание «снайпер» на отлично, а 09.05.42 года открыл боевой счет, — уничтожил одного немца.</a:t>
            </a:r>
            <a:r>
              <a:rPr lang="ru-RU" dirty="0" smtClean="0"/>
              <a:t/>
            </a:r>
            <a:br>
              <a:rPr lang="ru-RU" dirty="0" smtClean="0"/>
            </a:br>
            <a:endParaRPr lang="ru-RU" dirty="0" smtClean="0"/>
          </a:p>
          <a:p>
            <a:endParaRPr lang="ru-RU" dirty="0"/>
          </a:p>
        </p:txBody>
      </p:sp>
      <p:pic>
        <p:nvPicPr>
          <p:cNvPr id="10" name="Picture 1" descr="C:\Users\User\Desktop\105.jpg"/>
          <p:cNvPicPr>
            <a:picLocks noChangeAspect="1" noChangeArrowheads="1"/>
          </p:cNvPicPr>
          <p:nvPr/>
        </p:nvPicPr>
        <p:blipFill>
          <a:blip r:embed="rId3" cstate="print"/>
          <a:srcRect r="50945"/>
          <a:stretch>
            <a:fillRect/>
          </a:stretch>
        </p:blipFill>
        <p:spPr bwMode="auto">
          <a:xfrm>
            <a:off x="251520" y="908720"/>
            <a:ext cx="1843405" cy="2592288"/>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endParaRPr lang="ru-RU"/>
          </a:p>
        </p:txBody>
      </p:sp>
      <p:sp>
        <p:nvSpPr>
          <p:cNvPr id="8" name="Содержимое 7"/>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1" y="-504708"/>
            <a:ext cx="9468545" cy="7362708"/>
          </a:xfrm>
          <a:prstGeom prst="rect">
            <a:avLst/>
          </a:prstGeom>
          <a:noFill/>
        </p:spPr>
      </p:pic>
      <p:sp>
        <p:nvSpPr>
          <p:cNvPr id="9" name="Прямоугольник 8"/>
          <p:cNvSpPr/>
          <p:nvPr/>
        </p:nvSpPr>
        <p:spPr>
          <a:xfrm>
            <a:off x="3635896" y="548680"/>
            <a:ext cx="5832648" cy="6509474"/>
          </a:xfrm>
          <a:prstGeom prst="rect">
            <a:avLst/>
          </a:prstGeom>
        </p:spPr>
        <p:txBody>
          <a:bodyPr wrap="square">
            <a:spAutoFit/>
          </a:bodyPr>
          <a:lstStyle/>
          <a:p>
            <a:r>
              <a:rPr lang="ru-RU" sz="1900" dirty="0" smtClean="0">
                <a:latin typeface="Times New Roman" pitchFamily="18" charset="0"/>
                <a:cs typeface="Times New Roman" pitchFamily="18" charset="0"/>
              </a:rPr>
              <a:t>Имя Васи Курки знали даже враги. Пленный офицер вермахта на одном из допросов показал: немецкому командованию хорошо известно, "что среди советских частей генерала Гречко имеется </a:t>
            </a:r>
            <a:r>
              <a:rPr lang="ru-RU" sz="1900" dirty="0" err="1" smtClean="0">
                <a:latin typeface="Times New Roman" pitchFamily="18" charset="0"/>
                <a:cs typeface="Times New Roman" pitchFamily="18" charset="0"/>
              </a:rPr>
              <a:t>сверхснайпер</a:t>
            </a:r>
            <a:r>
              <a:rPr lang="ru-RU" sz="1900" dirty="0" smtClean="0">
                <a:latin typeface="Times New Roman" pitchFamily="18" charset="0"/>
                <a:cs typeface="Times New Roman" pitchFamily="18" charset="0"/>
              </a:rPr>
              <a:t>, снайпер - ас, у которого тело чуть ли не срослось с винтовкой". Благодаря выдержке и смелости Вася Курка стал одним из наиболее результативных советских стрелков. За подвиги и боевые заслуги награждён орденами Красного Знамени (04.11.42г.) и Красной Звезды (31.10.43г.), медалью «За оборону Кавказа», Почётной грамотой ЦК ВЛКСМ, именной снайперской винтовкой. Заметки о боевых заслугах Василия Курки и его фотографии в годы войны неоднократно публиковались в армейских и дивизионных газетах «Знамя Родины» и «Красный воин»</a:t>
            </a:r>
            <a:br>
              <a:rPr lang="ru-RU" sz="1900" dirty="0" smtClean="0">
                <a:latin typeface="Times New Roman" pitchFamily="18" charset="0"/>
                <a:cs typeface="Times New Roman" pitchFamily="18" charset="0"/>
              </a:rPr>
            </a:br>
            <a:r>
              <a:rPr lang="ru-RU" sz="1900" dirty="0" smtClean="0">
                <a:latin typeface="Times New Roman" pitchFamily="18" charset="0"/>
                <a:cs typeface="Times New Roman" pitchFamily="18" charset="0"/>
              </a:rPr>
              <a:t>13 января 1945 года лейтенант Курка умер от ран, полученных в бою на </a:t>
            </a:r>
            <a:r>
              <a:rPr lang="ru-RU" sz="1900" dirty="0" err="1" smtClean="0">
                <a:latin typeface="Times New Roman" pitchFamily="18" charset="0"/>
                <a:cs typeface="Times New Roman" pitchFamily="18" charset="0"/>
              </a:rPr>
              <a:t>Сандомирском</a:t>
            </a:r>
            <a:r>
              <a:rPr lang="ru-RU" sz="1900" dirty="0" smtClean="0">
                <a:latin typeface="Times New Roman" pitchFamily="18" charset="0"/>
                <a:cs typeface="Times New Roman" pitchFamily="18" charset="0"/>
              </a:rPr>
              <a:t> плацдарме. Всего на боевом счету Василия Курки 179 уничтоженных солдат, из них около 80 офицеров противника, а также один сбитый самолёт «Фокке-Вульф-189» («рама»).</a:t>
            </a:r>
            <a:r>
              <a:rPr lang="ru-RU" dirty="0" smtClean="0"/>
              <a:t/>
            </a:r>
            <a:br>
              <a:rPr lang="ru-RU" dirty="0" smtClean="0"/>
            </a:br>
            <a:endParaRPr lang="ru-RU" dirty="0"/>
          </a:p>
        </p:txBody>
      </p:sp>
      <p:pic>
        <p:nvPicPr>
          <p:cNvPr id="62466" name="Picture 2" descr="C:\Users\User\Desktop\271381-335db916e6cfaeeafd00cb16a160fcf6.jpg"/>
          <p:cNvPicPr>
            <a:picLocks noChangeAspect="1" noChangeArrowheads="1"/>
          </p:cNvPicPr>
          <p:nvPr/>
        </p:nvPicPr>
        <p:blipFill>
          <a:blip r:embed="rId3" cstate="print"/>
          <a:srcRect/>
          <a:stretch>
            <a:fillRect/>
          </a:stretch>
        </p:blipFill>
        <p:spPr bwMode="auto">
          <a:xfrm>
            <a:off x="0" y="3140968"/>
            <a:ext cx="3640470" cy="2808312"/>
          </a:xfrm>
          <a:prstGeom prst="rect">
            <a:avLst/>
          </a:prstGeom>
          <a:noFill/>
        </p:spPr>
      </p:pic>
      <p:pic>
        <p:nvPicPr>
          <p:cNvPr id="62467" name="Picture 3" descr="C:\Users\User\Desktop\vasya_kurka.jpg"/>
          <p:cNvPicPr>
            <a:picLocks noChangeAspect="1" noChangeArrowheads="1"/>
          </p:cNvPicPr>
          <p:nvPr/>
        </p:nvPicPr>
        <p:blipFill>
          <a:blip r:embed="rId4" cstate="print"/>
          <a:srcRect/>
          <a:stretch>
            <a:fillRect/>
          </a:stretch>
        </p:blipFill>
        <p:spPr bwMode="auto">
          <a:xfrm>
            <a:off x="827584" y="692696"/>
            <a:ext cx="1656184" cy="2592288"/>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pic>
        <p:nvPicPr>
          <p:cNvPr id="2" name="Picture 2" descr="C:\Users\User\Desktop\00078602500351.jpg"/>
          <p:cNvPicPr>
            <a:picLocks noChangeAspect="1" noChangeArrowheads="1"/>
          </p:cNvPicPr>
          <p:nvPr/>
        </p:nvPicPr>
        <p:blipFill>
          <a:blip r:embed="rId3" cstate="print"/>
          <a:srcRect/>
          <a:stretch>
            <a:fillRect/>
          </a:stretch>
        </p:blipFill>
        <p:spPr bwMode="auto">
          <a:xfrm>
            <a:off x="0" y="692696"/>
            <a:ext cx="2381250" cy="3343275"/>
          </a:xfrm>
          <a:prstGeom prst="rect">
            <a:avLst/>
          </a:prstGeom>
          <a:noFill/>
        </p:spPr>
      </p:pic>
      <p:sp>
        <p:nvSpPr>
          <p:cNvPr id="1027" name="Rectangle 3"/>
          <p:cNvSpPr>
            <a:spLocks noChangeArrowheads="1"/>
          </p:cNvSpPr>
          <p:nvPr/>
        </p:nvSpPr>
        <p:spPr bwMode="auto">
          <a:xfrm>
            <a:off x="0" y="3657590"/>
            <a:ext cx="2195736" cy="21544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ru-RU" sz="1400" b="1" i="1" u="none" strike="noStrike" cap="none" normalizeH="0" baseline="0" dirty="0" smtClean="0">
                <a:ln>
                  <a:noFill/>
                </a:ln>
                <a:effectLst/>
                <a:latin typeface="Georgia" pitchFamily="18" charset="0"/>
                <a:ea typeface="Verdana" pitchFamily="34" charset="0"/>
                <a:cs typeface="Times New Roman" pitchFamily="18" charset="0"/>
              </a:rPr>
              <a:t>Фотография </a:t>
            </a:r>
            <a:r>
              <a:rPr kumimoji="0" lang="ru-RU" sz="1400" i="1" u="none" strike="noStrike" cap="none" normalizeH="0" baseline="0" dirty="0" smtClean="0">
                <a:ln>
                  <a:noFill/>
                </a:ln>
                <a:effectLst/>
                <a:latin typeface="Georgia" pitchFamily="18" charset="0"/>
                <a:ea typeface="Verdana" pitchFamily="34" charset="0"/>
                <a:cs typeface="Times New Roman" pitchFamily="18" charset="0"/>
              </a:rPr>
              <a:t>напечатана</a:t>
            </a:r>
            <a:r>
              <a:rPr kumimoji="0" lang="ru-RU" sz="1400" b="1" i="1" u="none" strike="noStrike" cap="none" normalizeH="0" baseline="0" dirty="0" smtClean="0">
                <a:ln>
                  <a:noFill/>
                </a:ln>
                <a:effectLst/>
                <a:latin typeface="Georgia" pitchFamily="18" charset="0"/>
                <a:ea typeface="Verdana" pitchFamily="34" charset="0"/>
                <a:cs typeface="Times New Roman" pitchFamily="18" charset="0"/>
              </a:rPr>
              <a:t> в 1943 году. На фото  </a:t>
            </a:r>
            <a:r>
              <a:rPr kumimoji="0" lang="ru-RU" b="1" i="1" u="none" strike="noStrike" cap="none" normalizeH="0" baseline="0" dirty="0" smtClean="0">
                <a:ln>
                  <a:noFill/>
                </a:ln>
                <a:solidFill>
                  <a:srgbClr val="C00000"/>
                </a:solidFill>
                <a:effectLst/>
                <a:latin typeface="Georgia" pitchFamily="18" charset="0"/>
                <a:ea typeface="Verdana" pitchFamily="34" charset="0"/>
                <a:cs typeface="Times New Roman" pitchFamily="18" charset="0"/>
              </a:rPr>
              <a:t>Иванова Зинаида </a:t>
            </a:r>
            <a:r>
              <a:rPr kumimoji="0" lang="ru-RU" b="1" i="1" u="none" strike="noStrike" cap="none" normalizeH="0" baseline="0" dirty="0" smtClean="0">
                <a:ln>
                  <a:noFill/>
                </a:ln>
                <a:effectLst/>
                <a:latin typeface="Verdana"/>
                <a:ea typeface="Verdana" pitchFamily="34" charset="0"/>
                <a:cs typeface="Times New Roman" pitchFamily="18" charset="0"/>
              </a:rPr>
              <a:t>–</a:t>
            </a:r>
            <a:r>
              <a:rPr kumimoji="0" lang="ru-RU" b="1" i="1" u="none" strike="noStrike" cap="none" normalizeH="0" baseline="0" dirty="0" smtClean="0">
                <a:ln>
                  <a:noFill/>
                </a:ln>
                <a:effectLst/>
                <a:latin typeface="Georgia" pitchFamily="18" charset="0"/>
                <a:ea typeface="Verdana" pitchFamily="34" charset="0"/>
                <a:cs typeface="Times New Roman" pitchFamily="18" charset="0"/>
              </a:rPr>
              <a:t> </a:t>
            </a:r>
            <a:r>
              <a:rPr kumimoji="0" lang="ru-RU" sz="1400" b="1" i="1" u="none" strike="noStrike" cap="none" normalizeH="0" baseline="0" dirty="0" smtClean="0">
                <a:ln>
                  <a:noFill/>
                </a:ln>
                <a:effectLst/>
                <a:latin typeface="Georgia" pitchFamily="18" charset="0"/>
                <a:ea typeface="Verdana" pitchFamily="34" charset="0"/>
                <a:cs typeface="Times New Roman" pitchFamily="18" charset="0"/>
              </a:rPr>
              <a:t>дочь 1247 стрелкового полка 377 стрелковой дивизии.</a:t>
            </a:r>
            <a:endParaRPr kumimoji="0" lang="ru-RU" sz="1400" b="1" i="0" u="none" strike="noStrike" cap="none" normalizeH="0" baseline="0" dirty="0" smtClean="0">
              <a:ln>
                <a:noFill/>
              </a:ln>
              <a:effectLst/>
              <a:latin typeface="Arial" pitchFamily="34" charset="0"/>
              <a:cs typeface="Arial" pitchFamily="34" charset="0"/>
            </a:endParaRPr>
          </a:p>
        </p:txBody>
      </p:sp>
      <p:sp>
        <p:nvSpPr>
          <p:cNvPr id="70657" name="Rectangle 1"/>
          <p:cNvSpPr>
            <a:spLocks noChangeArrowheads="1"/>
          </p:cNvSpPr>
          <p:nvPr/>
        </p:nvSpPr>
        <p:spPr bwMode="auto">
          <a:xfrm>
            <a:off x="2195736" y="476672"/>
            <a:ext cx="6948264" cy="69651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Когда началась война, девочка  жила в небольшом городе Чудово Ленинградской области. Прифронтовая полоса. В 18 км немецкие позиции.  Отец погиб. Мама ушла на фронт, оставив её с бабушкой.  Она рвалась на фронт, чтобы отомстить за своего погибшего отца. "...Готова была стать разведчицей, связисткой, медсестрой – кем угодно, лишь бы помогать бить врагов" 23 февраля 1942 года в возрасте 13 лет она сбежала от бабушки на фронт, спрятавшись в машину со снарядами.</a:t>
            </a:r>
          </a:p>
          <a:p>
            <a:pPr lvl="0" algn="just" fontAlgn="base">
              <a:spcBef>
                <a:spcPct val="0"/>
              </a:spcBef>
              <a:spcAft>
                <a:spcPct val="0"/>
              </a:spcAft>
            </a:pPr>
            <a:r>
              <a:rPr lang="ru-RU" dirty="0" smtClean="0">
                <a:latin typeface="Times New Roman" pitchFamily="18" charset="0"/>
                <a:cs typeface="Times New Roman" pitchFamily="18" charset="0"/>
              </a:rPr>
              <a:t>Она попала в отдельный истребительно-противотанковый дивизион, входивший в состав 377-й стрелковой дивизии. На передовой с ней неделю повозились. Хотели отправить в детский дом, потому что она сказала командиру, что все родственники погибли. Но благодаря настойчивости и характеру Зина добилась своего, и её оставили в дивизионе, зачислили на все виды довольствия. Ростом она не вышла, выглядела совсем малышкой. Даже военная форма не делала её взрослее. Её</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посадили</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писать</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похоронки</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Писала</a:t>
            </a:r>
            <a:r>
              <a:rPr lang="en-US" dirty="0" smtClean="0">
                <a:latin typeface="Times New Roman" pitchFamily="18" charset="0"/>
                <a:cs typeface="Times New Roman" pitchFamily="18" charset="0"/>
              </a:rPr>
              <a:t>, а </a:t>
            </a:r>
            <a:r>
              <a:rPr lang="en-US" dirty="0" err="1" smtClean="0">
                <a:latin typeface="Times New Roman" pitchFamily="18" charset="0"/>
                <a:cs typeface="Times New Roman" pitchFamily="18" charset="0"/>
              </a:rPr>
              <a:t>сама</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плакала</a:t>
            </a:r>
            <a:r>
              <a:rPr lang="en-US" dirty="0" smtClean="0">
                <a:latin typeface="Times New Roman" pitchFamily="18" charset="0"/>
                <a:cs typeface="Times New Roman" pitchFamily="18" charset="0"/>
              </a:rPr>
              <a:t>. </a:t>
            </a:r>
            <a:r>
              <a:rPr lang="ru-RU" dirty="0" smtClean="0">
                <a:solidFill>
                  <a:srgbClr val="000000"/>
                </a:solidFill>
                <a:latin typeface="Times New Roman" pitchFamily="18" charset="0"/>
                <a:ea typeface="Times New Roman" pitchFamily="18" charset="0"/>
                <a:cs typeface="Times New Roman" pitchFamily="18" charset="0"/>
              </a:rPr>
              <a:t>Вскоре её определили на курсы связисток при штабе дивизии. Она успешно освоила эту военную специальность и была направлена в 1247 стрелковый полк 377 стрелковой дивизии "телефонисткой к командиру полка подполковнику В. Горчакову. На командном пункте, в землянке командира, у телефонного аппарата, почти всегда можно было увидеть Зину Иванову.  </a:t>
            </a:r>
            <a:endParaRPr lang="ru-RU" dirty="0" smtClean="0">
              <a:latin typeface="Times New Roman" pitchFamily="18" charset="0"/>
              <a:cs typeface="Times New Roman" pitchFamily="18" charset="0"/>
            </a:endParaRPr>
          </a:p>
          <a:p>
            <a:pPr algn="just" fontAlgn="base">
              <a:spcBef>
                <a:spcPct val="0"/>
              </a:spcBef>
              <a:spcAft>
                <a:spcPct val="0"/>
              </a:spcAft>
            </a:pPr>
            <a:endParaRPr lang="ru-RU" dirty="0" smtClean="0"/>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67585" name="Rectangle 1"/>
          <p:cNvSpPr>
            <a:spLocks noChangeArrowheads="1"/>
          </p:cNvSpPr>
          <p:nvPr/>
        </p:nvSpPr>
        <p:spPr bwMode="auto">
          <a:xfrm>
            <a:off x="0" y="306724"/>
            <a:ext cx="9540552" cy="68634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ru-RU" sz="1900" dirty="0" smtClean="0">
                <a:solidFill>
                  <a:srgbClr val="000000"/>
                </a:solidFill>
                <a:latin typeface="Times New Roman" pitchFamily="18" charset="0"/>
                <a:ea typeface="Times New Roman" pitchFamily="18" charset="0"/>
                <a:cs typeface="Times New Roman" pitchFamily="18" charset="0"/>
              </a:rPr>
              <a:t> </a:t>
            </a:r>
            <a:r>
              <a:rPr lang="ru-RU" sz="2000" dirty="0" smtClean="0">
                <a:solidFill>
                  <a:srgbClr val="000000"/>
                </a:solidFill>
                <a:latin typeface="Times New Roman" pitchFamily="18" charset="0"/>
                <a:ea typeface="Times New Roman" pitchFamily="18" charset="0"/>
                <a:cs typeface="Times New Roman" pitchFamily="18" charset="0"/>
              </a:rPr>
              <a:t>Полк стоял в болотах. Жили в нечеловеческих условиях. Почти 29 месяцев шли кровопролитные бои. </a:t>
            </a:r>
            <a:r>
              <a:rPr lang="en-US" sz="2000" dirty="0" err="1" smtClean="0">
                <a:latin typeface="Times New Roman" pitchFamily="18" charset="0"/>
                <a:cs typeface="Times New Roman" pitchFamily="18" charset="0"/>
              </a:rPr>
              <a:t>Держали</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оборону</a:t>
            </a:r>
            <a:r>
              <a:rPr lang="en-US" sz="2000" dirty="0" smtClean="0">
                <a:latin typeface="Times New Roman" pitchFamily="18" charset="0"/>
                <a:cs typeface="Times New Roman" pitchFamily="18" charset="0"/>
              </a:rPr>
              <a:t>.</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Любино</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поле</a:t>
            </a:r>
            <a:r>
              <a:rPr lang="en-US" sz="2000" dirty="0" smtClean="0">
                <a:latin typeface="Times New Roman" pitchFamily="18" charset="0"/>
                <a:cs typeface="Times New Roman" pitchFamily="18" charset="0"/>
              </a:rPr>
              <a:t> – </a:t>
            </a:r>
            <a:r>
              <a:rPr lang="en-US" sz="2000" dirty="0" err="1" smtClean="0">
                <a:latin typeface="Times New Roman" pitchFamily="18" charset="0"/>
                <a:cs typeface="Times New Roman" pitchFamily="18" charset="0"/>
              </a:rPr>
              <a:t>проходила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линия</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Волховского</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фронта</a:t>
            </a:r>
            <a:r>
              <a:rPr lang="en-US" sz="2000" dirty="0" smtClean="0">
                <a:latin typeface="Times New Roman" pitchFamily="18" charset="0"/>
                <a:cs typeface="Times New Roman" pitchFamily="18" charset="0"/>
              </a:rPr>
              <a:t>.</a:t>
            </a:r>
            <a:r>
              <a:rPr lang="ru-RU" sz="2000" dirty="0" smtClean="0">
                <a:solidFill>
                  <a:srgbClr val="000000"/>
                </a:solidFill>
                <a:latin typeface="Times New Roman" pitchFamily="18" charset="0"/>
                <a:ea typeface="Times New Roman" pitchFamily="18" charset="0"/>
                <a:cs typeface="Times New Roman" pitchFamily="18" charset="0"/>
              </a:rPr>
              <a:t> На этой территории немцы взрывали и жгли все вокруг. Все места здесь названы долиной смерти. Похоронено 12 тысяч солдат.</a:t>
            </a:r>
            <a:endParaRPr lang="ru-RU" sz="2000" dirty="0" smtClean="0">
              <a:latin typeface="Times New Roman" pitchFamily="18" charset="0"/>
              <a:cs typeface="Times New Roman" pitchFamily="18" charset="0"/>
            </a:endParaRPr>
          </a:p>
          <a:p>
            <a:pPr lvl="0" eaLnBrk="0" fontAlgn="base" hangingPunct="0">
              <a:spcBef>
                <a:spcPct val="0"/>
              </a:spcBef>
              <a:spcAft>
                <a:spcPct val="0"/>
              </a:spcAft>
            </a:pPr>
            <a:r>
              <a:rPr lang="ru-RU" sz="2000" dirty="0" smtClean="0">
                <a:solidFill>
                  <a:srgbClr val="000000"/>
                </a:solidFill>
                <a:latin typeface="Times New Roman" pitchFamily="18" charset="0"/>
                <a:ea typeface="Times New Roman" pitchFamily="18" charset="0"/>
                <a:cs typeface="Times New Roman" pitchFamily="18" charset="0"/>
              </a:rPr>
              <a:t> Все вынесла, все выдержала юная телефонистка. Не раз она отважно выполняла боевые задания. Случалось, ходили в атаку по несколько раз в день. Из всех боев ей больше всего врезался в память один в  Прибалтике. Тогда она уже была младшим сержантом.</a:t>
            </a:r>
            <a:endParaRPr lang="ru-RU" sz="2000" dirty="0" smtClean="0">
              <a:latin typeface="Times New Roman" pitchFamily="18" charset="0"/>
              <a:cs typeface="Times New Roman" pitchFamily="18" charset="0"/>
            </a:endParaRPr>
          </a:p>
          <a:p>
            <a:pPr lvl="0" algn="just" fontAlgn="base">
              <a:spcBef>
                <a:spcPct val="0"/>
              </a:spcBef>
              <a:spcAft>
                <a:spcPct val="0"/>
              </a:spcAft>
            </a:pP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Вышла из строя связь командира с батальонами.</a:t>
            </a:r>
            <a:r>
              <a:rPr kumimoji="0" lang="ru-RU" sz="2000" b="0"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Зина вызвалась  выполнить задачу по  ее восстановлению. П</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роворная и юркая она побежала вдоль телефонного провода. Достигла поляны, которая простреливалась, залегла и, прижимаясь к земле, поползла. А вокруг все звенело от разрывов, снарядов, ливня пуль. Зина увидела, что разорванные  провода зажаты в руке связиста, который был</a:t>
            </a:r>
            <a:r>
              <a:rPr kumimoji="0" lang="ru-RU" sz="2000" b="0"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убит</a:t>
            </a:r>
            <a:r>
              <a:rPr lang="ru-RU" sz="2000" dirty="0" smtClean="0">
                <a:solidFill>
                  <a:srgbClr val="000000"/>
                </a:solidFill>
                <a:latin typeface="Times New Roman" pitchFamily="18" charset="0"/>
                <a:ea typeface="Times New Roman" pitchFamily="18" charset="0"/>
                <a:cs typeface="Times New Roman" pitchFamily="18" charset="0"/>
              </a:rPr>
              <a:t>. Т</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огда она быстро скрутила провода и вернулась к своим. За</a:t>
            </a:r>
            <a:r>
              <a:rPr kumimoji="0" lang="ru-RU" sz="2000" b="0"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это она получила</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свою</a:t>
            </a:r>
            <a:r>
              <a:rPr lang="ru-RU" sz="2000" dirty="0" smtClean="0">
                <a:solidFill>
                  <a:srgbClr val="000000"/>
                </a:solidFill>
                <a:latin typeface="Times New Roman" pitchFamily="18" charset="0"/>
                <a:ea typeface="Times New Roman" pitchFamily="18" charset="0"/>
                <a:cs typeface="Times New Roman" pitchFamily="18" charset="0"/>
              </a:rPr>
              <a:t> первую награду, медаль "За отвагу»</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Вернувшись</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после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войны</a:t>
            </a:r>
            <a:r>
              <a:rPr lang="en-US" sz="2000" dirty="0" smtClean="0">
                <a:latin typeface="Times New Roman" pitchFamily="18" charset="0"/>
                <a:cs typeface="Times New Roman" pitchFamily="18" charset="0"/>
              </a:rPr>
              <a:t> в </a:t>
            </a:r>
            <a:r>
              <a:rPr lang="en-US" sz="2000" dirty="0" err="1" smtClean="0">
                <a:latin typeface="Times New Roman" pitchFamily="18" charset="0"/>
                <a:cs typeface="Times New Roman" pitchFamily="18" charset="0"/>
              </a:rPr>
              <a:t>родной</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город</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Чудово</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она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увидела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пепелище</a:t>
            </a:r>
            <a:r>
              <a:rPr lang="ru-RU" sz="2000" dirty="0" smtClean="0">
                <a:latin typeface="Times New Roman" pitchFamily="18" charset="0"/>
                <a:cs typeface="Times New Roman" pitchFamily="18" charset="0"/>
              </a:rPr>
              <a:t>.</a:t>
            </a:r>
          </a:p>
          <a:p>
            <a:pPr lvl="0" algn="just" fontAlgn="base">
              <a:spcBef>
                <a:spcPct val="0"/>
              </a:spcBef>
              <a:spcAft>
                <a:spcPct val="0"/>
              </a:spcAft>
            </a:pP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Зинаида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Константиновна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имеет</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много</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наград</a:t>
            </a:r>
            <a:r>
              <a:rPr lang="en-US" sz="2000" dirty="0" smtClean="0">
                <a:latin typeface="Times New Roman" pitchFamily="18" charset="0"/>
                <a:cs typeface="Times New Roman" pitchFamily="18" charset="0"/>
              </a:rPr>
              <a:t>, в </a:t>
            </a:r>
            <a:r>
              <a:rPr lang="en-US" sz="2000" dirty="0" err="1" smtClean="0">
                <a:latin typeface="Times New Roman" pitchFamily="18" charset="0"/>
                <a:cs typeface="Times New Roman" pitchFamily="18" charset="0"/>
              </a:rPr>
              <a:t>том</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числе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За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оборону</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Ленинграда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Орден</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Отечественной</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войны</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Имеет</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международный</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орден</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за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вклад</a:t>
            </a:r>
            <a:r>
              <a:rPr lang="en-US" sz="2000" dirty="0" smtClean="0">
                <a:latin typeface="Times New Roman" pitchFamily="18" charset="0"/>
                <a:cs typeface="Times New Roman" pitchFamily="18" charset="0"/>
              </a:rPr>
              <a:t> в </a:t>
            </a:r>
            <a:r>
              <a:rPr lang="en-US" sz="2000" dirty="0" err="1" smtClean="0">
                <a:latin typeface="Times New Roman" pitchFamily="18" charset="0"/>
                <a:cs typeface="Times New Roman" pitchFamily="18" charset="0"/>
              </a:rPr>
              <a:t>Победу</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во</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второй</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мировой</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войне</a:t>
            </a:r>
            <a:r>
              <a:rPr lang="en-US" sz="2000" dirty="0" smtClean="0">
                <a:latin typeface="Times New Roman" pitchFamily="18" charset="0"/>
                <a:cs typeface="Times New Roman" pitchFamily="18" charset="0"/>
              </a:rPr>
              <a:t>. С 2003 </a:t>
            </a:r>
            <a:r>
              <a:rPr lang="en-US" sz="2000" dirty="0" err="1" smtClean="0">
                <a:latin typeface="Times New Roman" pitchFamily="18" charset="0"/>
                <a:cs typeface="Times New Roman" pitchFamily="18" charset="0"/>
              </a:rPr>
              <a:t>года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она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возглавляет</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московскую</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региональную</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организацию</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ветеранов</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Великой</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Отечественной</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войны</a:t>
            </a:r>
            <a:r>
              <a:rPr lang="en-US" sz="2000" dirty="0" smtClean="0">
                <a:latin typeface="Times New Roman" pitchFamily="18" charset="0"/>
                <a:cs typeface="Times New Roman" pitchFamily="18" charset="0"/>
              </a:rPr>
              <a:t> – </a:t>
            </a:r>
            <a:r>
              <a:rPr lang="ru-RU" sz="2000" dirty="0" smtClean="0">
                <a:latin typeface="Times New Roman" pitchFamily="18" charset="0"/>
                <a:cs typeface="Times New Roman" pitchFamily="18" charset="0"/>
              </a:rPr>
              <a:t>       </a:t>
            </a:r>
          </a:p>
          <a:p>
            <a:pPr lvl="0" algn="ctr" fontAlgn="base">
              <a:spcBef>
                <a:spcPct val="0"/>
              </a:spcBef>
              <a:spcAft>
                <a:spcPct val="0"/>
              </a:spcAft>
            </a:pPr>
            <a:r>
              <a:rPr kumimoji="0" lang="ru-RU" sz="2000" b="1" i="0" u="none" strike="noStrike" cap="none" normalizeH="0" baseline="0" dirty="0" smtClean="0">
                <a:ln>
                  <a:noFill/>
                </a:ln>
                <a:effectLst/>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воспитанников</a:t>
            </a:r>
            <a:r>
              <a:rPr lang="en-US" sz="2000" b="1"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Армии</a:t>
            </a:r>
            <a:r>
              <a:rPr lang="en-US" sz="2000" dirty="0" smtClean="0">
                <a:latin typeface="Times New Roman" pitchFamily="18" charset="0"/>
                <a:cs typeface="Times New Roman" pitchFamily="18" charset="0"/>
              </a:rPr>
              <a:t> и </a:t>
            </a:r>
            <a:r>
              <a:rPr lang="en-US" sz="2000" dirty="0" err="1" smtClean="0">
                <a:latin typeface="Times New Roman" pitchFamily="18" charset="0"/>
                <a:cs typeface="Times New Roman" pitchFamily="18" charset="0"/>
              </a:rPr>
              <a:t>Флота</a:t>
            </a:r>
            <a:r>
              <a:rPr lang="en-US" sz="2000" dirty="0" smtClean="0">
                <a:latin typeface="Times New Roman" pitchFamily="18" charset="0"/>
                <a:cs typeface="Times New Roman" pitchFamily="18" charset="0"/>
              </a:rPr>
              <a:t>.</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endParaRPr lang="ru-RU"/>
          </a:p>
        </p:txBody>
      </p:sp>
      <p:sp>
        <p:nvSpPr>
          <p:cNvPr id="8" name="Содержимое 7"/>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9" name="Прямоугольник 8"/>
          <p:cNvSpPr/>
          <p:nvPr/>
        </p:nvSpPr>
        <p:spPr>
          <a:xfrm>
            <a:off x="1691680" y="692696"/>
            <a:ext cx="7632848" cy="6201698"/>
          </a:xfrm>
          <a:prstGeom prst="rect">
            <a:avLst/>
          </a:prstGeom>
        </p:spPr>
        <p:txBody>
          <a:bodyPr wrap="square">
            <a:spAutoFit/>
          </a:bodyPr>
          <a:lstStyle/>
          <a:p>
            <a:r>
              <a:rPr lang="ru-RU" dirty="0" smtClean="0">
                <a:latin typeface="Times New Roman" pitchFamily="18" charset="0"/>
                <a:cs typeface="Times New Roman" pitchFamily="18" charset="0"/>
              </a:rPr>
              <a:t>Когда Оля </a:t>
            </a:r>
            <a:r>
              <a:rPr lang="ru-RU" dirty="0" err="1" smtClean="0">
                <a:latin typeface="Times New Roman" pitchFamily="18" charset="0"/>
                <a:cs typeface="Times New Roman" pitchFamily="18" charset="0"/>
              </a:rPr>
              <a:t>Демеш</a:t>
            </a:r>
            <a:r>
              <a:rPr lang="ru-RU" dirty="0" smtClean="0">
                <a:latin typeface="Times New Roman" pitchFamily="18" charset="0"/>
                <a:cs typeface="Times New Roman" pitchFamily="18" charset="0"/>
              </a:rPr>
              <a:t> первый раз пришла к партизанам и попросилась в отряд, ей отказали – слишком маленькая. Но Оля не сдалась. Поначалу на боевые задания Олю не брали. Она помогала ухаживать за ранеными и кашеварить. Позже партизаны научили её обращаться с магнитными минами. Ей дали новое имя – Мария </a:t>
            </a:r>
            <a:r>
              <a:rPr lang="ru-RU" dirty="0" err="1" smtClean="0">
                <a:latin typeface="Times New Roman" pitchFamily="18" charset="0"/>
                <a:cs typeface="Times New Roman" pitchFamily="18" charset="0"/>
              </a:rPr>
              <a:t>Болотникова</a:t>
            </a:r>
            <a:r>
              <a:rPr lang="ru-RU" dirty="0" smtClean="0">
                <a:latin typeface="Times New Roman" pitchFamily="18" charset="0"/>
                <a:cs typeface="Times New Roman" pitchFamily="18" charset="0"/>
              </a:rPr>
              <a:t>, остригли , чтобы немцы думали, будто тифом болела и отправили в родной город  Оршу, где  проходил большой железнодорожный узел.</a:t>
            </a:r>
            <a:r>
              <a:rPr lang="ru-RU" dirty="0" smtClean="0"/>
              <a:t>  </a:t>
            </a:r>
            <a:r>
              <a:rPr lang="ru-RU" dirty="0" smtClean="0">
                <a:latin typeface="Times New Roman" pitchFamily="18" charset="0"/>
                <a:cs typeface="Times New Roman" pitchFamily="18" charset="0"/>
              </a:rPr>
              <a:t>Так Оля стала  разведчицей  и участником «рельсовой войны»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Часто  в выполнении заданий Оле помогала её младшая сестра Лида. Она жила в городе вместе с мамой . Оля с Лидой приходили на станцию «искать еду», а сами старались подойти поближе к цистернам с авиационным бензином, чтобы установить мину. </a:t>
            </a:r>
            <a:r>
              <a:rPr lang="ru-RU" dirty="0" err="1" smtClean="0">
                <a:latin typeface="Times New Roman" pitchFamily="18" charset="0"/>
                <a:cs typeface="Times New Roman" pitchFamily="18" charset="0"/>
              </a:rPr>
              <a:t>Жунин</a:t>
            </a:r>
            <a:r>
              <a:rPr lang="ru-RU" dirty="0" smtClean="0">
                <a:latin typeface="Times New Roman" pitchFamily="18" charset="0"/>
                <a:cs typeface="Times New Roman" pitchFamily="18" charset="0"/>
              </a:rPr>
              <a:t>, командир партизанской бригады, вспоминал, как инструктировали Олю перед первым заданием: «Необходимо поставить мину под цистерну с бензином. Запомни, только под цистерну с </a:t>
            </a:r>
            <a:r>
              <a:rPr lang="ru-RU" sz="1900" dirty="0" smtClean="0">
                <a:latin typeface="Times New Roman" pitchFamily="18" charset="0"/>
                <a:cs typeface="Times New Roman" pitchFamily="18" charset="0"/>
              </a:rPr>
              <a:t>бензином</a:t>
            </a:r>
            <a:r>
              <a:rPr lang="ru-RU" dirty="0" smtClean="0">
                <a:latin typeface="Times New Roman" pitchFamily="18" charset="0"/>
                <a:cs typeface="Times New Roman" pitchFamily="18" charset="0"/>
              </a:rPr>
              <a:t>!». – «Керосин знаю, как пахнет, сама на керогазе готовила, а бензин... Дайте хоть понюхать».На узле скапливалось много поездов, десятки цистерн, а ты найди ту самую. Оля и Лида ползали под эшелонами, принюхивались: бензин или не бензин? Потом бросали камешки и по звуку определяли: порожняя или полная. И только потом цепляли магнитную мину. Пожар уничтожал огромное количество вагонов с техникой, продовольствием, обмундированием, сгорали и паровозы.</a:t>
            </a:r>
            <a:r>
              <a:rPr lang="ru-RU" dirty="0" smtClean="0"/>
              <a:t> </a:t>
            </a:r>
            <a:br>
              <a:rPr lang="ru-RU" dirty="0" smtClean="0"/>
            </a:br>
            <a:endParaRPr lang="ru-RU" dirty="0"/>
          </a:p>
        </p:txBody>
      </p:sp>
      <p:sp>
        <p:nvSpPr>
          <p:cNvPr id="10" name="Прямоугольник 9"/>
          <p:cNvSpPr/>
          <p:nvPr/>
        </p:nvSpPr>
        <p:spPr>
          <a:xfrm>
            <a:off x="1979712" y="404664"/>
            <a:ext cx="6336704" cy="461665"/>
          </a:xfrm>
          <a:prstGeom prst="rect">
            <a:avLst/>
          </a:prstGeom>
        </p:spPr>
        <p:txBody>
          <a:bodyPr wrap="square">
            <a:spAutoFit/>
          </a:bodyPr>
          <a:lstStyle/>
          <a:p>
            <a:pPr algn="ctr"/>
            <a:r>
              <a:rPr lang="ru-RU" sz="2400" b="1" dirty="0" smtClean="0">
                <a:solidFill>
                  <a:srgbClr val="C00000"/>
                </a:solidFill>
              </a:rPr>
              <a:t>Оля  и Лида </a:t>
            </a:r>
            <a:r>
              <a:rPr lang="ru-RU" sz="2400" b="1" dirty="0" err="1" smtClean="0">
                <a:solidFill>
                  <a:srgbClr val="C00000"/>
                </a:solidFill>
              </a:rPr>
              <a:t>Демеш</a:t>
            </a:r>
            <a:endParaRPr lang="ru-RU" sz="2400" dirty="0">
              <a:solidFill>
                <a:srgbClr val="C00000"/>
              </a:solidFill>
            </a:endParaRPr>
          </a:p>
        </p:txBody>
      </p:sp>
      <p:pic>
        <p:nvPicPr>
          <p:cNvPr id="2" name="Picture 2" descr="C:\Users\User\Desktop\Olya-Demesh-1.jpg"/>
          <p:cNvPicPr>
            <a:picLocks noChangeAspect="1" noChangeArrowheads="1"/>
          </p:cNvPicPr>
          <p:nvPr/>
        </p:nvPicPr>
        <p:blipFill>
          <a:blip r:embed="rId3" cstate="print"/>
          <a:srcRect/>
          <a:stretch>
            <a:fillRect/>
          </a:stretch>
        </p:blipFill>
        <p:spPr bwMode="auto">
          <a:xfrm>
            <a:off x="251522" y="692696"/>
            <a:ext cx="1440158" cy="1944216"/>
          </a:xfrm>
          <a:prstGeom prst="rect">
            <a:avLst/>
          </a:prstGeom>
          <a:noFill/>
        </p:spPr>
      </p:pic>
      <p:sp>
        <p:nvSpPr>
          <p:cNvPr id="11" name="TextBox 10"/>
          <p:cNvSpPr txBox="1"/>
          <p:nvPr/>
        </p:nvSpPr>
        <p:spPr>
          <a:xfrm>
            <a:off x="539552" y="2780928"/>
            <a:ext cx="1440160" cy="646331"/>
          </a:xfrm>
          <a:prstGeom prst="rect">
            <a:avLst/>
          </a:prstGeom>
          <a:noFill/>
        </p:spPr>
        <p:txBody>
          <a:bodyPr wrap="square" rtlCol="0">
            <a:spAutoFit/>
          </a:bodyPr>
          <a:lstStyle/>
          <a:p>
            <a:r>
              <a:rPr lang="ru-RU" b="1" dirty="0" smtClean="0">
                <a:latin typeface="Times New Roman" pitchFamily="18" charset="0"/>
                <a:cs typeface="Times New Roman" pitchFamily="18" charset="0"/>
              </a:rPr>
              <a:t>Ольга </a:t>
            </a:r>
            <a:r>
              <a:rPr lang="ru-RU" b="1" dirty="0" err="1" smtClean="0">
                <a:latin typeface="Times New Roman" pitchFamily="18" charset="0"/>
                <a:cs typeface="Times New Roman" pitchFamily="18" charset="0"/>
              </a:rPr>
              <a:t>Демеш</a:t>
            </a:r>
            <a:endParaRPr lang="ru-RU" b="1"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endParaRPr lang="ru-RU"/>
          </a:p>
        </p:txBody>
      </p:sp>
      <p:sp>
        <p:nvSpPr>
          <p:cNvPr id="8" name="Содержимое 7"/>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9" name="Прямоугольник 8"/>
          <p:cNvSpPr/>
          <p:nvPr/>
        </p:nvSpPr>
        <p:spPr>
          <a:xfrm>
            <a:off x="0" y="404664"/>
            <a:ext cx="9468544" cy="6535317"/>
          </a:xfrm>
          <a:prstGeom prst="rect">
            <a:avLst/>
          </a:prstGeom>
        </p:spPr>
        <p:txBody>
          <a:bodyPr wrap="square">
            <a:spAutoFit/>
          </a:bodyPr>
          <a:lstStyle/>
          <a:p>
            <a:r>
              <a:rPr lang="ru-RU" dirty="0" smtClean="0">
                <a:latin typeface="Times New Roman" pitchFamily="18" charset="0"/>
                <a:cs typeface="Times New Roman" pitchFamily="18" charset="0"/>
              </a:rPr>
              <a:t>Лида, оставаясь в городе, часто брала корзину и уходила на железнодорожные пути собирать уголь, добывая разведданные о немецких военных эшелонах. Если её останавливали часовые, она объясняла, что собирает уголь, чтобы отапливать комнату, в которой живут немцы. Добытую информацию маленькая Лида передавала старшей сестре, а та – партизанам. Связь </a:t>
            </a:r>
            <a:r>
              <a:rPr lang="ru-RU" dirty="0" err="1" smtClean="0">
                <a:latin typeface="Times New Roman" pitchFamily="18" charset="0"/>
                <a:cs typeface="Times New Roman" pitchFamily="18" charset="0"/>
              </a:rPr>
              <a:t>Демеш-младшей</a:t>
            </a:r>
            <a:r>
              <a:rPr lang="ru-RU" dirty="0" smtClean="0">
                <a:latin typeface="Times New Roman" pitchFamily="18" charset="0"/>
                <a:cs typeface="Times New Roman" pitchFamily="18" charset="0"/>
              </a:rPr>
              <a:t> с партизанкой Ольгой не была тайной для немцев. До поры до времени гестаповцы не трогали Лидию, надеясь, что через неё удастся выйти на старшую сестру. Так и  случилось,  в августе 1943 года. Согласно тексту немецкого отчёта, «русская Лидия </a:t>
            </a:r>
            <a:r>
              <a:rPr lang="ru-RU" dirty="0" err="1" smtClean="0">
                <a:latin typeface="Times New Roman" pitchFamily="18" charset="0"/>
                <a:cs typeface="Times New Roman" pitchFamily="18" charset="0"/>
              </a:rPr>
              <a:t>Демеш</a:t>
            </a:r>
            <a:r>
              <a:rPr lang="ru-RU" dirty="0" smtClean="0">
                <a:latin typeface="Times New Roman" pitchFamily="18" charset="0"/>
                <a:cs typeface="Times New Roman" pitchFamily="18" charset="0"/>
              </a:rPr>
              <a:t> обвинялась в оказании помощи партизанам».Немцы пытали школьницу, стараясь добыть сведения о местонахождении партизан. Ей обожгли лицо, переломали позвоночник и под конец расстреляли. Издеваясь над ребёнком, оккупанты мстили её «неуловимой» старшей сестре.</a:t>
            </a:r>
            <a:r>
              <a:rPr lang="ru-RU" dirty="0" smtClean="0"/>
              <a:t> </a:t>
            </a:r>
            <a:r>
              <a:rPr lang="ru-RU" dirty="0" smtClean="0">
                <a:latin typeface="Times New Roman" pitchFamily="18" charset="0"/>
                <a:cs typeface="Times New Roman" pitchFamily="18" charset="0"/>
              </a:rPr>
              <a:t>Девочка перенесла все муки и никого не выдала. Позже схватили и Лидину маму. Немцы обвинили её в том, что она партизанская связная, и расстреляли. А Оля  </a:t>
            </a:r>
            <a:r>
              <a:rPr lang="ru-RU" dirty="0" err="1" smtClean="0">
                <a:latin typeface="Times New Roman" pitchFamily="18" charset="0"/>
                <a:cs typeface="Times New Roman" pitchFamily="18" charset="0"/>
              </a:rPr>
              <a:t>Демеш</a:t>
            </a:r>
            <a:r>
              <a:rPr lang="ru-RU" dirty="0" smtClean="0">
                <a:latin typeface="Times New Roman" pitchFamily="18" charset="0"/>
                <a:cs typeface="Times New Roman" pitchFamily="18" charset="0"/>
              </a:rPr>
              <a:t>, продолжала бесстрашно выполнять задания партизан. За голову юной разведчицы фашисты обещали щедрую награду – земельный участок, корову и 10 тысяч марок. Её фотографии были повсюду. Захватить её живой – таков был приказ. Но поймать девочку не удалось. С  7 июня 1942 года по 30 июля 1944-го в отряде №15 бригады № 8 Брестской области Оля пустила под откос семь вражеских эшелонов, участвовала в разгроме  нескольких военно-полицейских гарнизонов, уничтожила двадцать немецких солдат и офицеров, вела разведку, участвовала в уничтожении немецких карательных отрядов.</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За активное участие в борьбе с гитлеровскими оккупантами Ольга </a:t>
            </a:r>
            <a:r>
              <a:rPr lang="ru-RU" dirty="0" err="1" smtClean="0">
                <a:latin typeface="Times New Roman" pitchFamily="18" charset="0"/>
                <a:cs typeface="Times New Roman" pitchFamily="18" charset="0"/>
              </a:rPr>
              <a:t>Демеш</a:t>
            </a:r>
            <a:r>
              <a:rPr lang="ru-RU" dirty="0" smtClean="0">
                <a:latin typeface="Times New Roman" pitchFamily="18" charset="0"/>
                <a:cs typeface="Times New Roman" pitchFamily="18" charset="0"/>
              </a:rPr>
              <a:t> награждена орденом Славы III степени и медалью «Партизану Отечественной войны» I степени. </a:t>
            </a:r>
            <a:r>
              <a:rPr lang="ru-RU" dirty="0" smtClean="0"/>
              <a:t>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А в память о  подвиге юной  Лидии в послевоенное мирное  время, спущено на  воду  Тихого  океана  грузовое  судно «ЛИДА  ДЕМЕШ»</a:t>
            </a:r>
            <a:endParaRPr lang="ru-RU"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Заголовок 13"/>
          <p:cNvSpPr>
            <a:spLocks noGrp="1"/>
          </p:cNvSpPr>
          <p:nvPr>
            <p:ph type="title"/>
          </p:nvPr>
        </p:nvSpPr>
        <p:spPr/>
        <p:txBody>
          <a:bodyPr/>
          <a:lstStyle/>
          <a:p>
            <a:endParaRPr lang="ru-RU"/>
          </a:p>
        </p:txBody>
      </p:sp>
      <p:sp>
        <p:nvSpPr>
          <p:cNvPr id="15" name="Содержимое 14"/>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16" name="Прямоугольник 15"/>
          <p:cNvSpPr/>
          <p:nvPr/>
        </p:nvSpPr>
        <p:spPr>
          <a:xfrm>
            <a:off x="2411760" y="548680"/>
            <a:ext cx="7056784" cy="6186309"/>
          </a:xfrm>
          <a:prstGeom prst="rect">
            <a:avLst/>
          </a:prstGeom>
        </p:spPr>
        <p:txBody>
          <a:bodyPr wrap="square">
            <a:spAutoFit/>
          </a:bodyPr>
          <a:lstStyle/>
          <a:p>
            <a:r>
              <a:rPr lang="ru-RU" sz="1700" dirty="0" smtClean="0"/>
              <a:t>                                         </a:t>
            </a:r>
            <a:r>
              <a:rPr lang="ru-RU" b="1" dirty="0" smtClean="0">
                <a:solidFill>
                  <a:srgbClr val="C00000"/>
                </a:solidFill>
                <a:latin typeface="Times New Roman" pitchFamily="18" charset="0"/>
                <a:cs typeface="Times New Roman" pitchFamily="18" charset="0"/>
              </a:rPr>
              <a:t>НАДЯ БОГДАНОВА</a:t>
            </a:r>
          </a:p>
          <a:p>
            <a:r>
              <a:rPr lang="ru-RU" dirty="0" smtClean="0">
                <a:latin typeface="Times New Roman" pitchFamily="18" charset="0"/>
                <a:cs typeface="Times New Roman" pitchFamily="18" charset="0"/>
              </a:rPr>
              <a:t>Гитлеровцы её дважды казнили, а боевые друзья долгие годы считали погибшей. Это краткая история подвига Нади Богдановой.</a:t>
            </a:r>
          </a:p>
          <a:p>
            <a:r>
              <a:rPr lang="ru-RU" dirty="0" smtClean="0">
                <a:latin typeface="Times New Roman" pitchFamily="18" charset="0"/>
                <a:cs typeface="Times New Roman" pitchFamily="18" charset="0"/>
              </a:rPr>
              <a:t>В это трудно поверить, но когда Надя стала разведчицей в партизанском отряде «дяди Вани» </a:t>
            </a:r>
            <a:r>
              <a:rPr lang="ru-RU" dirty="0" err="1" smtClean="0">
                <a:latin typeface="Times New Roman" pitchFamily="18" charset="0"/>
                <a:cs typeface="Times New Roman" pitchFamily="18" charset="0"/>
              </a:rPr>
              <a:t>Дьячкова</a:t>
            </a:r>
            <a:r>
              <a:rPr lang="ru-RU" dirty="0" smtClean="0">
                <a:latin typeface="Times New Roman" pitchFamily="18" charset="0"/>
                <a:cs typeface="Times New Roman" pitchFamily="18" charset="0"/>
              </a:rPr>
              <a:t>, ей не было ещё и десяти лет. Маленькая, худенькая, она, прикидываясь нищенкой, бродила среди фашистов, а затем приносила в отряд ценнейшие сведения.</a:t>
            </a:r>
          </a:p>
          <a:p>
            <a:r>
              <a:rPr lang="ru-RU" dirty="0" smtClean="0">
                <a:latin typeface="Times New Roman" pitchFamily="18" charset="0"/>
                <a:cs typeface="Times New Roman" pitchFamily="18" charset="0"/>
              </a:rPr>
              <a:t>В первый раз её схватили в 1941 г., когда вместе с Ваней </a:t>
            </a:r>
            <a:r>
              <a:rPr lang="ru-RU" dirty="0" err="1" smtClean="0">
                <a:latin typeface="Times New Roman" pitchFamily="18" charset="0"/>
                <a:cs typeface="Times New Roman" pitchFamily="18" charset="0"/>
              </a:rPr>
              <a:t>Звонцовым</a:t>
            </a:r>
            <a:r>
              <a:rPr lang="ru-RU" dirty="0" smtClean="0">
                <a:latin typeface="Times New Roman" pitchFamily="18" charset="0"/>
                <a:cs typeface="Times New Roman" pitchFamily="18" charset="0"/>
              </a:rPr>
              <a:t> она вывесила красный флаг в оккупированном врагом </a:t>
            </a:r>
            <a:r>
              <a:rPr lang="ru-RU" dirty="0" smtClean="0">
                <a:latin typeface="Times New Roman" pitchFamily="18" charset="0"/>
                <a:cs typeface="Times New Roman" pitchFamily="18" charset="0"/>
                <a:hlinkClick r:id="rId3"/>
              </a:rPr>
              <a:t>Витебске</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Когда Богданову схватили, ее били шомполами, пытали, а когда привели ко рву расстреливать, сил у неё уже не оставалось – она, опередив на мгновение пулю, упала в ров.</a:t>
            </a:r>
          </a:p>
          <a:p>
            <a:r>
              <a:rPr lang="ru-RU" dirty="0" smtClean="0">
                <a:latin typeface="Times New Roman" pitchFamily="18" charset="0"/>
                <a:cs typeface="Times New Roman" pitchFamily="18" charset="0"/>
              </a:rPr>
              <a:t>Ваня погиб, а Надю партизаны нашли во рву живой. Второй раз её схватили в конце 43-го. И снова пытки: обливали на морозе ледяной водой, выжигали на спине пятиконечную звезду, но она не раскрыла врагам никаких сведений.</a:t>
            </a:r>
          </a:p>
          <a:p>
            <a:r>
              <a:rPr lang="ru-RU" dirty="0" smtClean="0">
                <a:latin typeface="Times New Roman" pitchFamily="18" charset="0"/>
                <a:cs typeface="Times New Roman" pitchFamily="18" charset="0"/>
              </a:rPr>
              <a:t>Считая разведчицу мёртвой, фашисты, когда партизаны атаковали </a:t>
            </a:r>
            <a:r>
              <a:rPr lang="ru-RU" dirty="0" err="1" smtClean="0">
                <a:latin typeface="Times New Roman" pitchFamily="18" charset="0"/>
                <a:cs typeface="Times New Roman" pitchFamily="18" charset="0"/>
              </a:rPr>
              <a:t>Карасево</a:t>
            </a:r>
            <a:r>
              <a:rPr lang="ru-RU" dirty="0" smtClean="0">
                <a:latin typeface="Times New Roman" pitchFamily="18" charset="0"/>
                <a:cs typeface="Times New Roman" pitchFamily="18" charset="0"/>
              </a:rPr>
              <a:t>, бросили её в снегу. Умирающую девочку подобрали и выходили местные жители. Но воевать ей было уже нельзя, она практически потеряла способность видеть.</a:t>
            </a:r>
          </a:p>
          <a:p>
            <a:r>
              <a:rPr lang="ru-RU" dirty="0" smtClean="0">
                <a:latin typeface="Times New Roman" pitchFamily="18" charset="0"/>
                <a:cs typeface="Times New Roman" pitchFamily="18" charset="0"/>
              </a:rPr>
              <a:t>По окончании войны Надя несколько лет пролежала в Одесском госпитале, где академик В.П. Филатов возвращал ей зрение.</a:t>
            </a:r>
            <a:endParaRPr lang="ru-RU" dirty="0">
              <a:latin typeface="Times New Roman" pitchFamily="18" charset="0"/>
              <a:cs typeface="Times New Roman" pitchFamily="18" charset="0"/>
            </a:endParaRPr>
          </a:p>
        </p:txBody>
      </p:sp>
      <p:pic>
        <p:nvPicPr>
          <p:cNvPr id="2" name="Picture 2" descr="C:\Users\User\Desktop\Новая папка\война - презент\Nadya-Bogdanova-deti-geroi-interesnyefakty.org_.jpg"/>
          <p:cNvPicPr>
            <a:picLocks noChangeAspect="1" noChangeArrowheads="1"/>
          </p:cNvPicPr>
          <p:nvPr/>
        </p:nvPicPr>
        <p:blipFill>
          <a:blip r:embed="rId4" cstate="print"/>
          <a:srcRect/>
          <a:stretch>
            <a:fillRect/>
          </a:stretch>
        </p:blipFill>
        <p:spPr bwMode="auto">
          <a:xfrm>
            <a:off x="0" y="764704"/>
            <a:ext cx="2339752" cy="266429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graphicFrame>
        <p:nvGraphicFramePr>
          <p:cNvPr id="7" name="Содержимое 6"/>
          <p:cNvGraphicFramePr>
            <a:graphicFrameLocks noGrp="1"/>
          </p:cNvGraphicFramePr>
          <p:nvPr>
            <p:ph idx="1"/>
          </p:nvPr>
        </p:nvGraphicFramePr>
        <p:xfrm>
          <a:off x="3525078" y="1600200"/>
          <a:ext cx="2093844" cy="4525963"/>
        </p:xfrm>
        <a:graphic>
          <a:graphicData uri="http://schemas.openxmlformats.org/drawingml/2006/table">
            <a:tbl>
              <a:tblPr/>
              <a:tblGrid>
                <a:gridCol w="271993"/>
                <a:gridCol w="1549858"/>
                <a:gridCol w="271993"/>
              </a:tblGrid>
              <a:tr h="4525963">
                <a:tc>
                  <a:txBody>
                    <a:bodyPr/>
                    <a:lstStyle/>
                    <a:p>
                      <a:pPr fontAlgn="t"/>
                      <a:endParaRPr lang="ru-RU" sz="1700"/>
                    </a:p>
                  </a:txBody>
                  <a:tcPr marL="87038" marR="90664" marT="43519" marB="43519">
                    <a:lnL>
                      <a:noFill/>
                    </a:lnL>
                    <a:lnR>
                      <a:noFill/>
                    </a:lnR>
                    <a:lnT>
                      <a:noFill/>
                    </a:lnT>
                    <a:lnB>
                      <a:noFill/>
                    </a:lnB>
                    <a:solidFill>
                      <a:srgbClr val="FFFFFF"/>
                    </a:solidFill>
                  </a:tcPr>
                </a:tc>
                <a:tc>
                  <a:txBody>
                    <a:bodyPr/>
                    <a:lstStyle/>
                    <a:p>
                      <a:r>
                        <a:rPr lang="ru-RU" sz="1700" i="1"/>
                        <a:t>Я понял, что это не единичный случай, а типичная ситуация: солдаты пригревают брошенных, беспризорных детей, сирот, которые потерялись или у которых погибли родители.</a:t>
                      </a:r>
                    </a:p>
                  </a:txBody>
                  <a:tcPr marL="87038" marR="87038" marT="43519" marB="43519" anchor="ctr">
                    <a:lnL>
                      <a:noFill/>
                    </a:lnL>
                    <a:lnR>
                      <a:noFill/>
                    </a:lnR>
                    <a:lnT>
                      <a:noFill/>
                    </a:lnT>
                    <a:lnB>
                      <a:noFill/>
                    </a:lnB>
                    <a:solidFill>
                      <a:srgbClr val="FFFFFF"/>
                    </a:solidFill>
                  </a:tcPr>
                </a:tc>
                <a:tc>
                  <a:txBody>
                    <a:bodyPr/>
                    <a:lstStyle/>
                    <a:p>
                      <a:pPr fontAlgn="b"/>
                      <a:endParaRPr lang="ru-RU" sz="1700" dirty="0"/>
                    </a:p>
                  </a:txBody>
                  <a:tcPr marL="87038" marR="90664" marT="43519" marB="43519" anchor="b">
                    <a:lnL>
                      <a:noFill/>
                    </a:lnL>
                    <a:lnR>
                      <a:noFill/>
                    </a:lnR>
                    <a:lnT>
                      <a:noFill/>
                    </a:lnT>
                    <a:lnB>
                      <a:noFill/>
                    </a:lnB>
                    <a:solidFill>
                      <a:srgbClr val="FFFFFF"/>
                    </a:solidFill>
                  </a:tcPr>
                </a:tc>
              </a:tr>
            </a:tbl>
          </a:graphicData>
        </a:graphic>
      </p:graphicFrame>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a:ln>
            <a:solidFill>
              <a:schemeClr val="accent1"/>
            </a:solidFill>
          </a:ln>
        </p:spPr>
      </p:pic>
      <p:pic>
        <p:nvPicPr>
          <p:cNvPr id="80899" name="Picture 3" descr="«"/>
          <p:cNvPicPr>
            <a:picLocks noChangeAspect="1" noChangeArrowheads="1"/>
          </p:cNvPicPr>
          <p:nvPr/>
        </p:nvPicPr>
        <p:blipFill>
          <a:blip r:embed="rId3" cstate="print"/>
          <a:srcRect/>
          <a:stretch>
            <a:fillRect/>
          </a:stretch>
        </p:blipFill>
        <p:spPr bwMode="auto">
          <a:xfrm>
            <a:off x="4087813" y="206375"/>
            <a:ext cx="285750" cy="219075"/>
          </a:xfrm>
          <a:prstGeom prst="rect">
            <a:avLst/>
          </a:prstGeom>
          <a:noFill/>
        </p:spPr>
      </p:pic>
      <p:pic>
        <p:nvPicPr>
          <p:cNvPr id="80900" name="Picture 4" descr="»"/>
          <p:cNvPicPr>
            <a:picLocks noChangeAspect="1" noChangeArrowheads="1"/>
          </p:cNvPicPr>
          <p:nvPr/>
        </p:nvPicPr>
        <p:blipFill>
          <a:blip r:embed="rId4" cstate="print"/>
          <a:srcRect/>
          <a:stretch>
            <a:fillRect/>
          </a:stretch>
        </p:blipFill>
        <p:spPr bwMode="auto">
          <a:xfrm>
            <a:off x="4122738" y="206375"/>
            <a:ext cx="285750" cy="219075"/>
          </a:xfrm>
          <a:prstGeom prst="rect">
            <a:avLst/>
          </a:prstGeom>
          <a:noFill/>
        </p:spPr>
      </p:pic>
      <p:pic>
        <p:nvPicPr>
          <p:cNvPr id="2" name="Picture 2" descr="C:\Users\User\Desktop\Сын_полка_обложка_1945.jpg"/>
          <p:cNvPicPr>
            <a:picLocks noChangeAspect="1" noChangeArrowheads="1"/>
          </p:cNvPicPr>
          <p:nvPr/>
        </p:nvPicPr>
        <p:blipFill>
          <a:blip r:embed="rId5" cstate="print"/>
          <a:srcRect/>
          <a:stretch>
            <a:fillRect/>
          </a:stretch>
        </p:blipFill>
        <p:spPr bwMode="auto">
          <a:xfrm>
            <a:off x="0" y="692696"/>
            <a:ext cx="2524125" cy="3902075"/>
          </a:xfrm>
          <a:prstGeom prst="rect">
            <a:avLst/>
          </a:prstGeom>
          <a:noFill/>
        </p:spPr>
      </p:pic>
      <p:sp>
        <p:nvSpPr>
          <p:cNvPr id="80898" name="Rectangle 2"/>
          <p:cNvSpPr>
            <a:spLocks noChangeArrowheads="1"/>
          </p:cNvSpPr>
          <p:nvPr/>
        </p:nvSpPr>
        <p:spPr bwMode="auto">
          <a:xfrm>
            <a:off x="2555776" y="1870828"/>
            <a:ext cx="6984776" cy="500400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2000" dirty="0" smtClean="0">
                <a:latin typeface="Times New Roman" pitchFamily="18" charset="0"/>
                <a:cs typeface="Times New Roman" pitchFamily="18" charset="0"/>
              </a:rPr>
              <a:t>Пожалуй, первым заговорившим в полный голос об участии советских детей в войне, был писатель Валентин Катаев,  написавший в 1944 году повесть «Сын полка».</a:t>
            </a:r>
            <a:br>
              <a:rPr lang="ru-RU" sz="2000" dirty="0" smtClean="0">
                <a:latin typeface="Times New Roman" pitchFamily="18" charset="0"/>
                <a:cs typeface="Times New Roman" pitchFamily="18" charset="0"/>
              </a:rPr>
            </a:br>
            <a:r>
              <a:rPr kumimoji="0" lang="ru-RU" sz="2000" b="0" i="0" u="none" strike="noStrike" cap="none" normalizeH="0" baseline="0" dirty="0" smtClean="0">
                <a:ln>
                  <a:noFill/>
                </a:ln>
                <a:solidFill>
                  <a:srgbClr val="202122"/>
                </a:solidFill>
                <a:effectLst/>
                <a:latin typeface="Times New Roman" pitchFamily="18" charset="0"/>
                <a:cs typeface="Times New Roman" pitchFamily="18" charset="0"/>
              </a:rPr>
              <a:t>Замысел повести «Сын полка» начал формироваться у Катаева в 1943 году, когда он работал фронтовым корреспондентом и постоянно перемещался из одного воинского соединения в другое. Однажды писатель заметил мальчика, облачённого в солдатскую форму: гимнастёрка, </a:t>
            </a:r>
            <a:r>
              <a:rPr kumimoji="0" lang="ru-RU" sz="2000" b="0" i="0" u="none" strike="noStrike" cap="none" normalizeH="0" baseline="0" dirty="0" smtClean="0">
                <a:ln>
                  <a:noFill/>
                </a:ln>
                <a:solidFill>
                  <a:srgbClr val="0B0080"/>
                </a:solidFill>
                <a:effectLst/>
                <a:latin typeface="Times New Roman" pitchFamily="18" charset="0"/>
                <a:cs typeface="Times New Roman" pitchFamily="18" charset="0"/>
                <a:hlinkClick r:id="rId6" tooltip="Галифе"/>
              </a:rPr>
              <a:t>галифе</a:t>
            </a:r>
            <a:r>
              <a:rPr kumimoji="0" lang="ru-RU" sz="2000" b="0" i="0" u="none" strike="noStrike" cap="none" normalizeH="0" baseline="0" dirty="0" smtClean="0">
                <a:ln>
                  <a:noFill/>
                </a:ln>
                <a:solidFill>
                  <a:srgbClr val="202122"/>
                </a:solidFill>
                <a:effectLst/>
                <a:latin typeface="Times New Roman" pitchFamily="18" charset="0"/>
                <a:cs typeface="Times New Roman" pitchFamily="18" charset="0"/>
              </a:rPr>
              <a:t> и сапоги были самыми настоящими, но сшитыми специально на ребёнка. Из разговора с командиром Катаев узнал, что мальчугана — голодного, злого и одичавшего — разведчики нашли в </a:t>
            </a:r>
            <a:r>
              <a:rPr kumimoji="0" lang="ru-RU" sz="2000" b="0" i="0" u="none" strike="noStrike" cap="none" normalizeH="0" baseline="0" dirty="0" smtClean="0">
                <a:ln>
                  <a:noFill/>
                </a:ln>
                <a:solidFill>
                  <a:srgbClr val="0B0080"/>
                </a:solidFill>
                <a:effectLst/>
                <a:latin typeface="Times New Roman" pitchFamily="18" charset="0"/>
                <a:cs typeface="Times New Roman" pitchFamily="18" charset="0"/>
                <a:hlinkClick r:id="rId7" tooltip="Блиндаж"/>
              </a:rPr>
              <a:t>блиндаже</a:t>
            </a:r>
            <a:r>
              <a:rPr kumimoji="0" lang="ru-RU" sz="2000" b="0" i="0" u="none" strike="noStrike" cap="none" normalizeH="0" baseline="0" dirty="0" smtClean="0">
                <a:ln>
                  <a:noFill/>
                </a:ln>
                <a:solidFill>
                  <a:srgbClr val="0B0080"/>
                </a:solidFill>
                <a:effectLst/>
                <a:latin typeface="Times New Roman" pitchFamily="18" charset="0"/>
                <a:cs typeface="Times New Roman" pitchFamily="18" charset="0"/>
              </a:rPr>
              <a:t>..</a:t>
            </a:r>
            <a:r>
              <a:rPr kumimoji="0" lang="ru-RU" sz="2000" b="0" i="0" u="none" strike="noStrike" cap="none" normalizeH="0" baseline="0" dirty="0" smtClean="0">
                <a:ln>
                  <a:noFill/>
                </a:ln>
                <a:solidFill>
                  <a:srgbClr val="202122"/>
                </a:solidFill>
                <a:effectLst/>
                <a:latin typeface="Times New Roman" pitchFamily="18" charset="0"/>
                <a:cs typeface="Times New Roman" pitchFamily="18" charset="0"/>
              </a:rPr>
              <a:t>.</a:t>
            </a:r>
          </a:p>
          <a:p>
            <a:r>
              <a:rPr lang="ru-RU" sz="2000" kern="0" dirty="0" smtClean="0">
                <a:solidFill>
                  <a:srgbClr val="202122"/>
                </a:solidFill>
                <a:latin typeface="Times New Roman" pitchFamily="18" charset="0"/>
                <a:cs typeface="Times New Roman" pitchFamily="18" charset="0"/>
              </a:rPr>
              <a:t>   </a:t>
            </a:r>
            <a:r>
              <a:rPr lang="ru-RU" sz="2000" kern="0" dirty="0" smtClean="0">
                <a:solidFill>
                  <a:srgbClr val="170F49"/>
                </a:solidFill>
                <a:latin typeface="Times New Roman" pitchFamily="18" charset="0"/>
                <a:cs typeface="Times New Roman" pitchFamily="18" charset="0"/>
              </a:rPr>
              <a:t>Что должно было случиться с детским сердцем, увидевшим все ужасы войны? И ребёнок ли это? Эти мысли  не давали покоя писателю.</a:t>
            </a:r>
            <a:r>
              <a:rPr lang="ru-RU" sz="2000" dirty="0" smtClean="0">
                <a:solidFill>
                  <a:srgbClr val="0B0080"/>
                </a:solidFill>
                <a:latin typeface="Times New Roman" pitchFamily="18" charset="0"/>
                <a:cs typeface="Times New Roman" pitchFamily="18" charset="0"/>
              </a:rPr>
              <a:t> </a:t>
            </a:r>
            <a:r>
              <a:rPr kumimoji="0" lang="ru-RU" sz="2000" b="0" i="0" u="none" strike="noStrike" cap="none" normalizeH="0" baseline="0" dirty="0" smtClean="0">
                <a:ln>
                  <a:noFill/>
                </a:ln>
                <a:solidFill>
                  <a:srgbClr val="202122"/>
                </a:solidFill>
                <a:effectLst/>
                <a:latin typeface="Times New Roman" pitchFamily="18" charset="0"/>
                <a:cs typeface="Times New Roman" pitchFamily="18" charset="0"/>
              </a:rPr>
              <a:t>Позже  </a:t>
            </a:r>
            <a:r>
              <a:rPr lang="ru-RU" sz="2000" dirty="0" smtClean="0">
                <a:solidFill>
                  <a:srgbClr val="202122"/>
                </a:solidFill>
                <a:latin typeface="Times New Roman" pitchFamily="18" charset="0"/>
                <a:cs typeface="Times New Roman" pitchFamily="18" charset="0"/>
              </a:rPr>
              <a:t>Катаев</a:t>
            </a:r>
            <a:r>
              <a:rPr kumimoji="0" lang="ru-RU" sz="2000" b="0" i="0" u="none" strike="noStrike" cap="none" normalizeH="0" baseline="0" dirty="0" smtClean="0">
                <a:ln>
                  <a:noFill/>
                </a:ln>
                <a:solidFill>
                  <a:srgbClr val="202122"/>
                </a:solidFill>
                <a:effectLst/>
                <a:latin typeface="Times New Roman" pitchFamily="18" charset="0"/>
                <a:cs typeface="Times New Roman" pitchFamily="18" charset="0"/>
              </a:rPr>
              <a:t> ещё не раз сталкивался с подобными историями.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a:spcBef>
                <a:spcPct val="0"/>
              </a:spcBef>
              <a:spcAft>
                <a:spcPct val="0"/>
              </a:spcAft>
              <a:defRPr/>
            </a:pPr>
            <a:r>
              <a:rPr lang="ru-RU" sz="2000" dirty="0" smtClean="0">
                <a:latin typeface="Times New Roman" pitchFamily="18" charset="0"/>
                <a:cs typeface="Times New Roman" pitchFamily="18" charset="0"/>
              </a:rPr>
              <a:t>«Сын полка» стало  крылатым выражением , но стало использоваться  только после войны, а во время войны этих детей называли «воспитанники полков».  Сегодня мы будем говорить  о таких воспитанниках, о их жизни и  судьбе </a:t>
            </a:r>
            <a:endParaRPr lang="ru-RU" sz="2000" kern="0" dirty="0" smtClean="0">
              <a:solidFill>
                <a:srgbClr val="170F49"/>
              </a:solidFill>
              <a:latin typeface="Times New Roman" pitchFamily="18" charset="0"/>
              <a:cs typeface="Times New Roman" pitchFamily="18" charset="0"/>
            </a:endParaRPr>
          </a:p>
          <a:p>
            <a:endParaRPr lang="ru-RU" sz="2000" dirty="0" smtClean="0">
              <a:latin typeface="Times New Roman" pitchFamily="18" charset="0"/>
              <a:cs typeface="Times New Roman" pitchFamily="18" charset="0"/>
            </a:endParaRPr>
          </a:p>
          <a:p>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smtClean="0">
              <a:latin typeface="Times New Roman" pitchFamily="18" charset="0"/>
              <a:cs typeface="Times New Roman" pitchFamily="18" charset="0"/>
            </a:endParaRPr>
          </a:p>
          <a:p>
            <a:pPr lvl="0" eaLnBrk="0" fontAlgn="base" hangingPunct="0">
              <a:spcBef>
                <a:spcPct val="0"/>
              </a:spcBef>
              <a:spcAft>
                <a:spcPct val="0"/>
              </a:spcAft>
            </a:pPr>
            <a:endParaRPr kumimoji="0" lang="ru-RU" sz="1600" b="0" i="0" u="none" strike="noStrike" cap="none" normalizeH="0" baseline="0" dirty="0" smtClean="0">
              <a:ln>
                <a:noFill/>
              </a:ln>
              <a:solidFill>
                <a:schemeClr val="tx1"/>
              </a:solidFill>
              <a:effectLst/>
              <a:latin typeface="Arial" charset="0"/>
              <a:cs typeface="Arial"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title"/>
          </p:nvPr>
        </p:nvSpPr>
        <p:spPr/>
        <p:txBody>
          <a:bodyPr/>
          <a:lstStyle/>
          <a:p>
            <a:endParaRPr lang="ru-RU"/>
          </a:p>
        </p:txBody>
      </p:sp>
      <p:sp>
        <p:nvSpPr>
          <p:cNvPr id="9" name="Содержимое 8"/>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10" name="Прямоугольник 9"/>
          <p:cNvSpPr/>
          <p:nvPr/>
        </p:nvSpPr>
        <p:spPr>
          <a:xfrm>
            <a:off x="2267744" y="1268760"/>
            <a:ext cx="7128792" cy="5709255"/>
          </a:xfrm>
          <a:prstGeom prst="rect">
            <a:avLst/>
          </a:prstGeom>
        </p:spPr>
        <p:txBody>
          <a:bodyPr wrap="square">
            <a:spAutoFit/>
          </a:bodyPr>
          <a:lstStyle/>
          <a:p>
            <a:r>
              <a:rPr lang="ru-RU" dirty="0" err="1" smtClean="0">
                <a:latin typeface="Times New Roman" pitchFamily="18" charset="0"/>
                <a:cs typeface="Times New Roman" pitchFamily="18" charset="0"/>
              </a:rPr>
              <a:t>Алекса́ндр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Матве́евич</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Матро́сов</a:t>
            </a:r>
            <a:r>
              <a:rPr lang="ru-RU" dirty="0" smtClean="0">
                <a:latin typeface="Times New Roman" pitchFamily="18" charset="0"/>
                <a:cs typeface="Times New Roman" pitchFamily="18" charset="0"/>
              </a:rPr>
              <a:t> — Герой Советского Союза. Закрыл своей грудью амбразуру немецкого дзота. </a:t>
            </a:r>
          </a:p>
          <a:p>
            <a:r>
              <a:rPr lang="ru-RU" b="1" dirty="0" smtClean="0">
                <a:latin typeface="Times New Roman" pitchFamily="18" charset="0"/>
                <a:cs typeface="Times New Roman" pitchFamily="18" charset="0"/>
              </a:rPr>
              <a:t>Ценою своей жизни он содействовал выполнению боевой задачи. </a:t>
            </a: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Точное количество героев, совершивших подобный подвиг, не удастся узнать никогда. « Первым, кто закрыл вражеский пулемет своим телом и обеспечил успех своему подразделению, был  политрук  роты 125-го танкового полка 28-й танковой дивизии  Александр Константинович Панкратов. Произошло это 24 августа 1941 года в бою близ Новгорода.»</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Почему же тогда </a:t>
            </a:r>
            <a:r>
              <a:rPr lang="ru-RU" dirty="0" err="1" smtClean="0">
                <a:latin typeface="Times New Roman" pitchFamily="18" charset="0"/>
                <a:cs typeface="Times New Roman" pitchFamily="18" charset="0"/>
              </a:rPr>
              <a:t>матросовцы</a:t>
            </a:r>
            <a:r>
              <a:rPr lang="ru-RU" dirty="0" smtClean="0">
                <a:latin typeface="Times New Roman" pitchFamily="18" charset="0"/>
                <a:cs typeface="Times New Roman" pitchFamily="18" charset="0"/>
              </a:rPr>
              <a:t>? Дело в том, что подвиг Александра Матросова раньше, чем подвиг других героев, стал известен всей стране. Большинство из  повторивших  его погибли. Но были и выжившие.</a:t>
            </a:r>
          </a:p>
          <a:p>
            <a:r>
              <a:rPr lang="ru-RU" dirty="0" smtClean="0">
                <a:latin typeface="Times New Roman" pitchFamily="18" charset="0"/>
                <a:cs typeface="Times New Roman" pitchFamily="18" charset="0"/>
              </a:rPr>
              <a:t>Согласно найденной  информации, остались живы после такого подвига бойцы А. А. Удодов, С. И. Кочнев,  А. Я. </a:t>
            </a:r>
            <a:r>
              <a:rPr lang="ru-RU" dirty="0" err="1" smtClean="0">
                <a:latin typeface="Times New Roman" pitchFamily="18" charset="0"/>
                <a:cs typeface="Times New Roman" pitchFamily="18" charset="0"/>
              </a:rPr>
              <a:t>Очкин</a:t>
            </a:r>
            <a:r>
              <a:rPr lang="ru-RU" dirty="0" smtClean="0">
                <a:latin typeface="Times New Roman" pitchFamily="18" charset="0"/>
                <a:cs typeface="Times New Roman" pitchFamily="18" charset="0"/>
              </a:rPr>
              <a:t>  Л. Кондратьев а также украинец В. П. </a:t>
            </a:r>
            <a:r>
              <a:rPr lang="ru-RU" dirty="0" err="1" smtClean="0">
                <a:latin typeface="Times New Roman" pitchFamily="18" charset="0"/>
                <a:cs typeface="Times New Roman" pitchFamily="18" charset="0"/>
              </a:rPr>
              <a:t>Майборский</a:t>
            </a:r>
            <a:r>
              <a:rPr lang="ru-RU" dirty="0" smtClean="0">
                <a:latin typeface="Times New Roman" pitchFamily="18" charset="0"/>
                <a:cs typeface="Times New Roman" pitchFamily="18" charset="0"/>
              </a:rPr>
              <a:t> , грузин Г. </a:t>
            </a:r>
            <a:r>
              <a:rPr lang="ru-RU" dirty="0" err="1" smtClean="0">
                <a:latin typeface="Times New Roman" pitchFamily="18" charset="0"/>
                <a:cs typeface="Times New Roman" pitchFamily="18" charset="0"/>
              </a:rPr>
              <a:t>Майсурадзе</a:t>
            </a:r>
            <a:r>
              <a:rPr lang="ru-RU" dirty="0" smtClean="0">
                <a:latin typeface="Times New Roman" pitchFamily="18" charset="0"/>
                <a:cs typeface="Times New Roman" pitchFamily="18" charset="0"/>
              </a:rPr>
              <a:t>,  казах С. О. </a:t>
            </a:r>
            <a:r>
              <a:rPr lang="ru-RU" dirty="0" err="1" smtClean="0">
                <a:latin typeface="Times New Roman" pitchFamily="18" charset="0"/>
                <a:cs typeface="Times New Roman" pitchFamily="18" charset="0"/>
              </a:rPr>
              <a:t>Оразалинов</a:t>
            </a:r>
            <a:r>
              <a:rPr lang="ru-RU" dirty="0" smtClean="0">
                <a:latin typeface="Times New Roman" pitchFamily="18" charset="0"/>
                <a:cs typeface="Times New Roman" pitchFamily="18" charset="0"/>
              </a:rPr>
              <a:t> и еврей </a:t>
            </a:r>
            <a:r>
              <a:rPr lang="ru-RU" dirty="0" err="1" smtClean="0">
                <a:latin typeface="Times New Roman" pitchFamily="18" charset="0"/>
                <a:cs typeface="Times New Roman" pitchFamily="18" charset="0"/>
              </a:rPr>
              <a:t>Товье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Райз</a:t>
            </a:r>
            <a:r>
              <a:rPr lang="ru-RU" dirty="0" smtClean="0">
                <a:latin typeface="Times New Roman" pitchFamily="18" charset="0"/>
                <a:cs typeface="Times New Roman" pitchFamily="18" charset="0"/>
              </a:rPr>
              <a:t>.</a:t>
            </a:r>
            <a:br>
              <a:rPr lang="ru-RU"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  В числе погибших  были Миша </a:t>
            </a:r>
            <a:r>
              <a:rPr lang="ru-RU" sz="2000" b="1" dirty="0" err="1" smtClean="0">
                <a:latin typeface="Times New Roman" pitchFamily="18" charset="0"/>
                <a:cs typeface="Times New Roman" pitchFamily="18" charset="0"/>
              </a:rPr>
              <a:t>Белуш</a:t>
            </a:r>
            <a:r>
              <a:rPr lang="ru-RU" sz="2000" b="1" dirty="0" smtClean="0">
                <a:latin typeface="Times New Roman" pitchFamily="18" charset="0"/>
                <a:cs typeface="Times New Roman" pitchFamily="18" charset="0"/>
              </a:rPr>
              <a:t> и Толя Комар- юные герои, повторившие подвиг А. Матросова</a:t>
            </a:r>
          </a:p>
          <a:p>
            <a:endParaRPr lang="ru-RU" sz="1900" dirty="0"/>
          </a:p>
        </p:txBody>
      </p:sp>
      <p:pic>
        <p:nvPicPr>
          <p:cNvPr id="110594" name="Picture 2" descr="C:\Users\User\Desktop\Новая папка\1.jpg"/>
          <p:cNvPicPr>
            <a:picLocks noChangeAspect="1" noChangeArrowheads="1"/>
          </p:cNvPicPr>
          <p:nvPr/>
        </p:nvPicPr>
        <p:blipFill>
          <a:blip r:embed="rId3" cstate="print"/>
          <a:srcRect l="58304" t="4930" r="12536" b="39192"/>
          <a:stretch>
            <a:fillRect/>
          </a:stretch>
        </p:blipFill>
        <p:spPr bwMode="auto">
          <a:xfrm>
            <a:off x="395536" y="1052736"/>
            <a:ext cx="1678531" cy="1872208"/>
          </a:xfrm>
          <a:prstGeom prst="rect">
            <a:avLst/>
          </a:prstGeom>
          <a:noFill/>
        </p:spPr>
      </p:pic>
      <p:sp>
        <p:nvSpPr>
          <p:cNvPr id="11" name="TextBox 10"/>
          <p:cNvSpPr txBox="1"/>
          <p:nvPr/>
        </p:nvSpPr>
        <p:spPr>
          <a:xfrm>
            <a:off x="251520" y="548680"/>
            <a:ext cx="9008925" cy="830997"/>
          </a:xfrm>
          <a:prstGeom prst="rect">
            <a:avLst/>
          </a:prstGeom>
          <a:noFill/>
        </p:spPr>
        <p:txBody>
          <a:bodyPr wrap="square" rtlCol="0">
            <a:spAutoFit/>
          </a:bodyPr>
          <a:lstStyle/>
          <a:p>
            <a:pPr algn="ctr"/>
            <a:r>
              <a:rPr lang="ru-RU" sz="2400" b="1" dirty="0" smtClean="0">
                <a:solidFill>
                  <a:srgbClr val="C00000"/>
                </a:solidFill>
              </a:rPr>
              <a:t>Дети –герои, повторившие подвиг Александра Матросова (</a:t>
            </a:r>
            <a:r>
              <a:rPr lang="ru-RU" sz="2400" b="1" dirty="0" err="1" smtClean="0">
                <a:solidFill>
                  <a:srgbClr val="C00000"/>
                </a:solidFill>
              </a:rPr>
              <a:t>матросовцы</a:t>
            </a:r>
            <a:r>
              <a:rPr lang="ru-RU" sz="2400" b="1" dirty="0" smtClean="0">
                <a:solidFill>
                  <a:srgbClr val="C00000"/>
                </a:solidFill>
              </a:rPr>
              <a:t>)</a:t>
            </a:r>
            <a:endParaRPr lang="ru-RU" sz="2400" b="1" dirty="0">
              <a:solidFill>
                <a:srgbClr val="C00000"/>
              </a:solidFill>
            </a:endParaRPr>
          </a:p>
        </p:txBody>
      </p:sp>
      <p:sp>
        <p:nvSpPr>
          <p:cNvPr id="12" name="TextBox 11"/>
          <p:cNvSpPr txBox="1"/>
          <p:nvPr/>
        </p:nvSpPr>
        <p:spPr>
          <a:xfrm>
            <a:off x="467544" y="3068960"/>
            <a:ext cx="1760423" cy="369332"/>
          </a:xfrm>
          <a:prstGeom prst="rect">
            <a:avLst/>
          </a:prstGeom>
          <a:noFill/>
        </p:spPr>
        <p:txBody>
          <a:bodyPr wrap="square" rtlCol="0">
            <a:spAutoFit/>
          </a:bodyPr>
          <a:lstStyle/>
          <a:p>
            <a:r>
              <a:rPr lang="ru-RU" b="1" dirty="0" smtClean="0"/>
              <a:t>А. Матросов</a:t>
            </a:r>
            <a:endParaRPr lang="ru-RU" b="1" dirty="0"/>
          </a:p>
        </p:txBody>
      </p:sp>
      <p:pic>
        <p:nvPicPr>
          <p:cNvPr id="110595" name="Picture 3" descr="C:\Users\User\Desktop\9a0b179b84b7.jpg"/>
          <p:cNvPicPr>
            <a:picLocks noChangeAspect="1" noChangeArrowheads="1"/>
          </p:cNvPicPr>
          <p:nvPr/>
        </p:nvPicPr>
        <p:blipFill>
          <a:blip r:embed="rId4" cstate="print"/>
          <a:srcRect/>
          <a:stretch>
            <a:fillRect/>
          </a:stretch>
        </p:blipFill>
        <p:spPr bwMode="auto">
          <a:xfrm>
            <a:off x="467544" y="3429000"/>
            <a:ext cx="1872208" cy="2265611"/>
          </a:xfrm>
          <a:prstGeom prst="rect">
            <a:avLst/>
          </a:prstGeom>
          <a:noFill/>
        </p:spPr>
      </p:pic>
      <p:sp>
        <p:nvSpPr>
          <p:cNvPr id="14" name="TextBox 13"/>
          <p:cNvSpPr txBox="1"/>
          <p:nvPr/>
        </p:nvSpPr>
        <p:spPr>
          <a:xfrm>
            <a:off x="323528" y="5517232"/>
            <a:ext cx="2304256" cy="369332"/>
          </a:xfrm>
          <a:prstGeom prst="rect">
            <a:avLst/>
          </a:prstGeom>
          <a:noFill/>
        </p:spPr>
        <p:txBody>
          <a:bodyPr wrap="square" rtlCol="0">
            <a:spAutoFit/>
          </a:bodyPr>
          <a:lstStyle/>
          <a:p>
            <a:r>
              <a:rPr lang="ru-RU" b="1" dirty="0" smtClean="0"/>
              <a:t>МИША БЕЛУШ</a:t>
            </a:r>
            <a:endParaRPr lang="ru-RU" b="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title"/>
          </p:nvPr>
        </p:nvSpPr>
        <p:spPr/>
        <p:txBody>
          <a:bodyPr/>
          <a:lstStyle/>
          <a:p>
            <a:endParaRPr lang="ru-RU"/>
          </a:p>
        </p:txBody>
      </p:sp>
      <p:sp>
        <p:nvSpPr>
          <p:cNvPr id="9" name="Содержимое 8"/>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pic>
        <p:nvPicPr>
          <p:cNvPr id="114690" name="Picture 2" descr="C:\Users\User\Desktop\17370a0c.jpg"/>
          <p:cNvPicPr>
            <a:picLocks noChangeAspect="1" noChangeArrowheads="1"/>
          </p:cNvPicPr>
          <p:nvPr/>
        </p:nvPicPr>
        <p:blipFill>
          <a:blip r:embed="rId3" cstate="print"/>
          <a:srcRect/>
          <a:stretch>
            <a:fillRect/>
          </a:stretch>
        </p:blipFill>
        <p:spPr bwMode="auto">
          <a:xfrm>
            <a:off x="0" y="548681"/>
            <a:ext cx="1739747" cy="2088231"/>
          </a:xfrm>
          <a:prstGeom prst="rect">
            <a:avLst/>
          </a:prstGeom>
          <a:noFill/>
        </p:spPr>
      </p:pic>
      <p:sp>
        <p:nvSpPr>
          <p:cNvPr id="7" name="Прямоугольник 6"/>
          <p:cNvSpPr/>
          <p:nvPr/>
        </p:nvSpPr>
        <p:spPr>
          <a:xfrm>
            <a:off x="1763688" y="476672"/>
            <a:ext cx="7560840" cy="6217087"/>
          </a:xfrm>
          <a:prstGeom prst="rect">
            <a:avLst/>
          </a:prstGeom>
        </p:spPr>
        <p:txBody>
          <a:bodyPr wrap="square">
            <a:spAutoFit/>
          </a:bodyPr>
          <a:lstStyle/>
          <a:p>
            <a:pPr algn="ctr"/>
            <a:r>
              <a:rPr lang="ru-RU" sz="2000" b="1" dirty="0" smtClean="0">
                <a:solidFill>
                  <a:srgbClr val="FF0000"/>
                </a:solidFill>
                <a:latin typeface="Times New Roman" pitchFamily="18" charset="0"/>
                <a:cs typeface="Times New Roman" pitchFamily="18" charset="0"/>
              </a:rPr>
              <a:t>Толя КОМАР</a:t>
            </a:r>
            <a:endParaRPr lang="ru-RU" sz="2000" b="1"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Толя  Комар родился в станице </a:t>
            </a:r>
            <a:r>
              <a:rPr lang="ru-RU" dirty="0" err="1" smtClean="0">
                <a:latin typeface="Times New Roman" pitchFamily="18" charset="0"/>
                <a:cs typeface="Times New Roman" pitchFamily="18" charset="0"/>
              </a:rPr>
              <a:t>Курчанской</a:t>
            </a:r>
            <a:r>
              <a:rPr lang="ru-RU" dirty="0" smtClean="0">
                <a:latin typeface="Times New Roman" pitchFamily="18" charset="0"/>
                <a:cs typeface="Times New Roman" pitchFamily="18" charset="0"/>
              </a:rPr>
              <a:t> Краснодарского края в 1928 году в семье учителей. Когда в 1941 году на фронт ушел его отец,13 -летний Толя решил во что бы то ни стало тоже попасть туда. В сентябре 1943 года через его селение проходила группа разведчиков, нуждающаяся в знающем местность человеке, он вызвался помочь им. Впоследствии Комар был принят в разведывательную роту в качестве сына полка. Толя всегда был готов на любое боевое задание. Переодевшись в залатанный полушубок, с котомкой за плечами, ходил он в тыл врага. Фашистам было невдомек, что худенький, веснушчатый паренек —  разведчик. В ночь на 23 ноября, дивизия вела бои восточнее поселка Онуфриевки Кировоградской области. В тыл противника была послана группа разведчиков во главе с младшим лейтенантом Колесниковым. В этой группе был и Толя Комар. Около трех километров проползли разведчики по грязи, в темноте, под дождем. Когда немецкие траншеи остались позади, разведчики наконец поднялись и начали углубляться в тыл врага. Но на пути неожиданно встретили легковую машину и уничтожили ее. В машине оказалась ценнейшая находка — топографическая карта, на которой было нанесено расположение штабов, наблюдательных пунктов и огневых средств противника. Этот документ был лучше всякого «языка», и Колесников принял решение срочно возвращаться…</a:t>
            </a:r>
          </a:p>
          <a:p>
            <a:endParaRPr lang="ru-RU" dirty="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p:txBody>
          <a:bodyPr/>
          <a:lstStyle/>
          <a:p>
            <a:endParaRPr lang="ru-RU"/>
          </a:p>
        </p:txBody>
      </p:sp>
      <p:sp>
        <p:nvSpPr>
          <p:cNvPr id="11" name="Содержимое 10"/>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12" name="Прямоугольник 11"/>
          <p:cNvSpPr/>
          <p:nvPr/>
        </p:nvSpPr>
        <p:spPr>
          <a:xfrm>
            <a:off x="2411760" y="620688"/>
            <a:ext cx="6984776" cy="6463308"/>
          </a:xfrm>
          <a:prstGeom prst="rect">
            <a:avLst/>
          </a:prstGeom>
        </p:spPr>
        <p:txBody>
          <a:bodyPr wrap="square">
            <a:spAutoFit/>
          </a:bodyPr>
          <a:lstStyle/>
          <a:p>
            <a:r>
              <a:rPr lang="ru-RU" dirty="0" smtClean="0">
                <a:latin typeface="Times New Roman" pitchFamily="18" charset="0"/>
                <a:cs typeface="Times New Roman" pitchFamily="18" charset="0"/>
              </a:rPr>
              <a:t>Но когда разведчики подходили к линии фронта, фашисты обнаружили их и начали окружать. Путь к нашему переднему краю преградил огонь вражеского пулемета, который не давал возможности подняться с земли. Над группой разведчиков нависла смертельная опасность. Тогда Толя незаметно пополз к вражескому пулемету и бросил гранату. Пулемет умолк. Но едва разведчики поднялись, пулеметная очередь вновь прижала их к земле. И Толя, спасая товарищей, уже во весь рост бросился к пулемету. Будучи смертельно раненным, он все же успел накрыть вражеский пулемет своим телом… В письме к матери героя командир </a:t>
            </a:r>
            <a:r>
              <a:rPr lang="ru-RU" dirty="0" err="1" smtClean="0">
                <a:latin typeface="Times New Roman" pitchFamily="18" charset="0"/>
                <a:cs typeface="Times New Roman" pitchFamily="18" charset="0"/>
              </a:rPr>
              <a:t>разведроты</a:t>
            </a:r>
            <a:r>
              <a:rPr lang="ru-RU" dirty="0" smtClean="0">
                <a:latin typeface="Times New Roman" pitchFamily="18" charset="0"/>
                <a:cs typeface="Times New Roman" pitchFamily="18" charset="0"/>
              </a:rPr>
              <a:t>, друзья и товарищи Толи писали:  «В боях за нашу Родину против фашистских захватчиков героически погиб ваш сын Комар Анатолий Григорьевич. Погиб смелый воин, наш хороший друг и товарищ по оружию. Родина никогда не забудет его имени, юного солдата с сердцем зрелого воина, отважного защитника Отчизны.»</a:t>
            </a:r>
          </a:p>
          <a:p>
            <a:r>
              <a:rPr lang="ru-RU" dirty="0" smtClean="0">
                <a:latin typeface="Times New Roman" pitchFamily="18" charset="0"/>
                <a:cs typeface="Times New Roman" pitchFamily="18" charset="0"/>
              </a:rPr>
              <a:t> Посмертно награжден медалью «За отвагу» и орденом "Отечественной войны" 1 степени.</a:t>
            </a:r>
          </a:p>
          <a:p>
            <a:r>
              <a:rPr lang="ru-RU" dirty="0" smtClean="0">
                <a:latin typeface="Times New Roman" pitchFamily="18" charset="0"/>
                <a:cs typeface="Times New Roman" pitchFamily="18" charset="0"/>
              </a:rPr>
              <a:t>В городе  Славянске Толе воздвигнут памятник. Следопыты </a:t>
            </a:r>
            <a:r>
              <a:rPr lang="ru-RU" dirty="0" err="1" smtClean="0">
                <a:latin typeface="Times New Roman" pitchFamily="18" charset="0"/>
                <a:cs typeface="Times New Roman" pitchFamily="18" charset="0"/>
              </a:rPr>
              <a:t>Онуфриевской</a:t>
            </a:r>
            <a:r>
              <a:rPr lang="ru-RU" dirty="0" smtClean="0">
                <a:latin typeface="Times New Roman" pitchFamily="18" charset="0"/>
                <a:cs typeface="Times New Roman" pitchFamily="18" charset="0"/>
              </a:rPr>
              <a:t> средней школы отыскали место, где был похоронен юный герой. Его прах с почестями перезахоронен в центре поселка. Один из теплоходов Мурманского пароходства носит имя «Анатолий Комар».</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pic>
        <p:nvPicPr>
          <p:cNvPr id="13" name="Рисунок 12" descr="http://uamuseum.com/userpics/thimg/th-151-AnatoliyKomar.jpg">
            <a:hlinkClick r:id="rId3" tooltip="&quot;&quot;"/>
          </p:cNvPr>
          <p:cNvPicPr/>
          <p:nvPr/>
        </p:nvPicPr>
        <p:blipFill>
          <a:blip r:embed="rId4" cstate="print"/>
          <a:srcRect/>
          <a:stretch>
            <a:fillRect/>
          </a:stretch>
        </p:blipFill>
        <p:spPr bwMode="auto">
          <a:xfrm>
            <a:off x="179512" y="620688"/>
            <a:ext cx="2160240" cy="3528392"/>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Заголовок 13"/>
          <p:cNvSpPr>
            <a:spLocks noGrp="1"/>
          </p:cNvSpPr>
          <p:nvPr>
            <p:ph type="title"/>
          </p:nvPr>
        </p:nvSpPr>
        <p:spPr/>
        <p:txBody>
          <a:bodyPr/>
          <a:lstStyle/>
          <a:p>
            <a:endParaRPr lang="ru-RU"/>
          </a:p>
        </p:txBody>
      </p:sp>
      <p:sp>
        <p:nvSpPr>
          <p:cNvPr id="15" name="Содержимое 14"/>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16" name="Заголовок 2"/>
          <p:cNvSpPr txBox="1">
            <a:spLocks/>
          </p:cNvSpPr>
          <p:nvPr/>
        </p:nvSpPr>
        <p:spPr>
          <a:xfrm>
            <a:off x="611560" y="476672"/>
            <a:ext cx="8532439" cy="19442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defRPr/>
            </a:pPr>
            <a:r>
              <a:rPr lang="ru-RU" sz="2400" b="1" dirty="0" smtClean="0">
                <a:latin typeface="Arial" panose="020B0604020202020204" pitchFamily="34" charset="0"/>
                <a:cs typeface="Arial" panose="020B0604020202020204" pitchFamily="34" charset="0"/>
              </a:rPr>
              <a:t>В 1942 году в газете "Омская правда" напечатано "Письмо Ады </a:t>
            </a:r>
            <a:r>
              <a:rPr lang="ru-RU" sz="2400" b="1" dirty="0" err="1" smtClean="0">
                <a:latin typeface="Arial" panose="020B0604020202020204" pitchFamily="34" charset="0"/>
                <a:cs typeface="Arial" panose="020B0604020202020204" pitchFamily="34" charset="0"/>
              </a:rPr>
              <a:t>Занегиной</a:t>
            </a:r>
            <a:r>
              <a:rPr lang="ru-RU" sz="2400" b="1" dirty="0" smtClean="0">
                <a:latin typeface="Arial" panose="020B0604020202020204" pitchFamily="34" charset="0"/>
                <a:cs typeface="Arial" panose="020B0604020202020204" pitchFamily="34" charset="0"/>
              </a:rPr>
              <a:t>", которое положило начало единственному в стране движению дошкольников по сбору средств для фронта. В нем говорилось: </a:t>
            </a:r>
            <a:endParaRPr lang="ru-RU" sz="2400" b="1" dirty="0">
              <a:latin typeface="Arial" panose="020B0604020202020204" pitchFamily="34" charset="0"/>
              <a:cs typeface="Arial" panose="020B0604020202020204" pitchFamily="34" charset="0"/>
            </a:endParaRPr>
          </a:p>
        </p:txBody>
      </p:sp>
      <p:pic>
        <p:nvPicPr>
          <p:cNvPr id="19" name="Picture 2" descr="C:\Users\Полина\Pictures\B1250p273-1.jpg"/>
          <p:cNvPicPr>
            <a:picLocks noChangeAspect="1" noChangeArrowheads="1"/>
          </p:cNvPicPr>
          <p:nvPr/>
        </p:nvPicPr>
        <p:blipFill>
          <a:blip r:embed="rId3" cstate="print"/>
          <a:srcRect/>
          <a:stretch>
            <a:fillRect/>
          </a:stretch>
        </p:blipFill>
        <p:spPr>
          <a:xfrm>
            <a:off x="2051720" y="4149080"/>
            <a:ext cx="2881328" cy="242031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18" name="Picture 2"/>
          <p:cNvPicPr>
            <a:picLocks noChangeAspect="1" noChangeArrowheads="1"/>
          </p:cNvPicPr>
          <p:nvPr/>
        </p:nvPicPr>
        <p:blipFill>
          <a:blip r:embed="rId4" cstate="email"/>
          <a:stretch>
            <a:fillRect/>
          </a:stretch>
        </p:blipFill>
        <p:spPr>
          <a:xfrm>
            <a:off x="539552" y="2204864"/>
            <a:ext cx="2232248" cy="2808313"/>
          </a:xfrm>
          <a:prstGeom prst="rect">
            <a:avLst/>
          </a:prstGeom>
          <a:solidFill>
            <a:srgbClr val="FFFFFF">
              <a:shade val="85000"/>
            </a:srgbClr>
          </a:solidFill>
          <a:ln w="190500" cap="sq">
            <a:solidFill>
              <a:srgbClr val="FFFFFF"/>
            </a:solidFill>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2"/>
          <p:cNvPicPr>
            <a:picLocks noChangeAspect="1" noChangeArrowheads="1"/>
          </p:cNvPicPr>
          <p:nvPr/>
        </p:nvPicPr>
        <p:blipFill>
          <a:blip r:embed="rId5" cstate="print"/>
          <a:srcRect/>
          <a:stretch>
            <a:fillRect/>
          </a:stretch>
        </p:blipFill>
        <p:spPr>
          <a:xfrm>
            <a:off x="4911298" y="2204864"/>
            <a:ext cx="4232702" cy="4104456"/>
          </a:xfrm>
          <a:prstGeom prst="round2DiagRect">
            <a:avLst>
              <a:gd name="adj1" fmla="val 16667"/>
              <a:gd name="adj2" fmla="val 0"/>
            </a:avLst>
          </a:prstGeom>
          <a:ln w="88900" cap="sq">
            <a:solidFill>
              <a:srgbClr val="FFFFFF"/>
            </a:solidFill>
          </a:ln>
          <a:effectLst>
            <a:outerShdw blurRad="254000" algn="tl" rotWithShape="0">
              <a:srgbClr val="000000">
                <a:alpha val="430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7" name="Прямоугольник 6"/>
          <p:cNvSpPr/>
          <p:nvPr/>
        </p:nvSpPr>
        <p:spPr>
          <a:xfrm>
            <a:off x="611560" y="476672"/>
            <a:ext cx="8208912" cy="2677656"/>
          </a:xfrm>
          <a:prstGeom prst="rect">
            <a:avLst/>
          </a:prstGeom>
        </p:spPr>
        <p:txBody>
          <a:bodyPr wrap="square">
            <a:spAutoFit/>
          </a:bodyPr>
          <a:lstStyle/>
          <a:p>
            <a:r>
              <a:rPr lang="ru-RU" b="1" dirty="0" smtClean="0">
                <a:latin typeface="Arial" panose="020B0604020202020204" pitchFamily="34" charset="0"/>
                <a:cs typeface="Arial" panose="020B0604020202020204" pitchFamily="34" charset="0"/>
              </a:rPr>
              <a:t>Ежедневно газета помещала письма детей, отдавших свои "кукольные" сбережения на танк "Малютка". Ада мечтала, что на танке "Малютка" будет воевать её отец – танкист.</a:t>
            </a:r>
            <a:br>
              <a:rPr lang="ru-RU" b="1" dirty="0" smtClean="0">
                <a:latin typeface="Arial" panose="020B0604020202020204" pitchFamily="34" charset="0"/>
                <a:cs typeface="Arial" panose="020B0604020202020204" pitchFamily="34" charset="0"/>
              </a:rPr>
            </a:br>
            <a:r>
              <a:rPr lang="ru-RU" b="1" dirty="0" smtClean="0">
                <a:latin typeface="Arial" panose="020B0604020202020204" pitchFamily="34" charset="0"/>
                <a:cs typeface="Arial" panose="020B0604020202020204" pitchFamily="34" charset="0"/>
              </a:rPr>
              <a:t>На собранные детьми деньги на Сталинградском заводе «Судоверфь» был построен настоящий танк Т-60, которому дали ласковое имя «</a:t>
            </a:r>
            <a:r>
              <a:rPr lang="ru-RU" sz="2000" b="1" dirty="0" smtClean="0">
                <a:latin typeface="Arial" panose="020B0604020202020204" pitchFamily="34" charset="0"/>
                <a:cs typeface="Arial" panose="020B0604020202020204" pitchFamily="34" charset="0"/>
              </a:rPr>
              <a:t>Малютка</a:t>
            </a:r>
            <a:r>
              <a:rPr lang="ru-RU" b="1" dirty="0" smtClean="0">
                <a:latin typeface="Arial" panose="020B0604020202020204" pitchFamily="34" charset="0"/>
                <a:cs typeface="Arial" panose="020B0604020202020204" pitchFamily="34" charset="0"/>
              </a:rPr>
              <a:t>». </a:t>
            </a:r>
            <a:br>
              <a:rPr lang="ru-RU" b="1" dirty="0" smtClean="0">
                <a:latin typeface="Arial" panose="020B0604020202020204" pitchFamily="34" charset="0"/>
                <a:cs typeface="Arial" panose="020B0604020202020204" pitchFamily="34" charset="0"/>
              </a:rPr>
            </a:br>
            <a:r>
              <a:rPr lang="ru-RU" b="1" dirty="0" smtClean="0">
                <a:latin typeface="Arial" panose="020B0604020202020204" pitchFamily="34" charset="0"/>
                <a:cs typeface="Arial" panose="020B0604020202020204" pitchFamily="34" charset="0"/>
              </a:rPr>
              <a:t>Его получила старший сержант 56-й танковой бригады комсомолка Екатерина </a:t>
            </a:r>
            <a:r>
              <a:rPr lang="ru-RU" b="1" dirty="0" err="1" smtClean="0">
                <a:latin typeface="Arial" panose="020B0604020202020204" pitchFamily="34" charset="0"/>
                <a:cs typeface="Arial" panose="020B0604020202020204" pitchFamily="34" charset="0"/>
              </a:rPr>
              <a:t>Петлюк</a:t>
            </a:r>
            <a:r>
              <a:rPr lang="ru-RU" b="1" dirty="0" smtClean="0">
                <a:latin typeface="Arial" panose="020B0604020202020204" pitchFamily="34" charset="0"/>
                <a:cs typeface="Arial" panose="020B0604020202020204" pitchFamily="34" charset="0"/>
              </a:rPr>
              <a:t>. Танк принял участие в тяжелейших боях за Сталинград. </a:t>
            </a:r>
            <a:endParaRPr lang="ru-RU" dirty="0"/>
          </a:p>
        </p:txBody>
      </p:sp>
      <p:pic>
        <p:nvPicPr>
          <p:cNvPr id="9" name="Picture 2"/>
          <p:cNvPicPr>
            <a:picLocks noChangeAspect="1" noChangeArrowheads="1"/>
          </p:cNvPicPr>
          <p:nvPr/>
        </p:nvPicPr>
        <p:blipFill>
          <a:blip r:embed="rId3" cstate="email"/>
          <a:srcRect/>
          <a:stretch>
            <a:fillRect/>
          </a:stretch>
        </p:blipFill>
        <p:spPr>
          <a:xfrm>
            <a:off x="1979712" y="2996952"/>
            <a:ext cx="2304256" cy="3212976"/>
          </a:xfrm>
          <a:prstGeom prst="roundRect">
            <a:avLst>
              <a:gd name="adj" fmla="val 16667"/>
            </a:avLst>
          </a:prstGeom>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074" name="Picture 2" descr="C:\Users\User\Desktop\imgpreview (1).jpg"/>
          <p:cNvPicPr>
            <a:picLocks noChangeAspect="1" noChangeArrowheads="1"/>
          </p:cNvPicPr>
          <p:nvPr/>
        </p:nvPicPr>
        <p:blipFill>
          <a:blip r:embed="rId4" cstate="print"/>
          <a:srcRect/>
          <a:stretch>
            <a:fillRect/>
          </a:stretch>
        </p:blipFill>
        <p:spPr bwMode="auto">
          <a:xfrm>
            <a:off x="4572000" y="3068960"/>
            <a:ext cx="4248472" cy="3096344"/>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73729" name="Rectangle 1"/>
          <p:cNvSpPr>
            <a:spLocks noChangeArrowheads="1"/>
          </p:cNvSpPr>
          <p:nvPr/>
        </p:nvSpPr>
        <p:spPr bwMode="auto">
          <a:xfrm>
            <a:off x="0" y="382205"/>
            <a:ext cx="9468544" cy="67864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lvl="8"/>
            <a:r>
              <a:rPr kumimoji="0" lang="ru-RU" sz="1900" b="0" i="0" u="none" strike="noStrike" cap="none" normalizeH="0" baseline="0" dirty="0" smtClean="0">
                <a:ln>
                  <a:noFill/>
                </a:ln>
                <a:effectLst/>
                <a:latin typeface="Times New Roman" pitchFamily="18" charset="0"/>
                <a:ea typeface="Times New Roman" pitchFamily="18" charset="0"/>
                <a:cs typeface="Times New Roman" pitchFamily="18" charset="0"/>
              </a:rPr>
              <a:t>Этим историям нет конца.</a:t>
            </a:r>
            <a:r>
              <a:rPr lang="ru-RU" sz="1900" b="1" dirty="0" smtClean="0">
                <a:latin typeface="Times New Roman" pitchFamily="18" charset="0"/>
                <a:cs typeface="Times New Roman" pitchFamily="18" charset="0"/>
              </a:rPr>
              <a:t> Во время Великой Отечественной войны против гитлеровских оккупантов действовала целая армия мальчишек и девчонок. Только в оккупированной Белоруссии не менее 74500 мальчишек и девчонок, юношей и девушек воевали в партизанских отрядах.</a:t>
            </a:r>
            <a:r>
              <a:rPr kumimoji="0" lang="ru-RU" sz="1900" b="0" i="0" u="none"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ru-RU" sz="1900" u="none" strike="noStrike" cap="none" normalizeH="0" baseline="0" dirty="0" smtClean="0">
                <a:ln>
                  <a:noFill/>
                </a:ln>
                <a:effectLst/>
                <a:latin typeface="Times New Roman" pitchFamily="18" charset="0"/>
                <a:ea typeface="Times New Roman" pitchFamily="18" charset="0"/>
                <a:cs typeface="Times New Roman" pitchFamily="18" charset="0"/>
              </a:rPr>
              <a:t>В</a:t>
            </a:r>
            <a:r>
              <a:rPr kumimoji="0" lang="ru-RU" sz="1900" b="1" i="1" u="none" strike="noStrike" cap="none" normalizeH="0" baseline="0" dirty="0" smtClean="0">
                <a:ln>
                  <a:noFill/>
                </a:ln>
                <a:effectLst/>
                <a:latin typeface="Times New Roman" pitchFamily="18" charset="0"/>
                <a:ea typeface="Times New Roman" pitchFamily="18" charset="0"/>
                <a:cs typeface="Times New Roman" pitchFamily="18" charset="0"/>
              </a:rPr>
              <a:t> Курске </a:t>
            </a:r>
            <a:r>
              <a:rPr kumimoji="0" lang="ru-RU" sz="1900" b="0" i="0" u="none" strike="noStrike" cap="none" normalizeH="0" baseline="0" dirty="0" smtClean="0">
                <a:ln>
                  <a:noFill/>
                </a:ln>
                <a:effectLst/>
                <a:latin typeface="Times New Roman" pitchFamily="18" charset="0"/>
                <a:ea typeface="Times New Roman" pitchFamily="18" charset="0"/>
                <a:cs typeface="Times New Roman" pitchFamily="18" charset="0"/>
              </a:rPr>
              <a:t>создан музей </a:t>
            </a:r>
            <a:r>
              <a:rPr kumimoji="0" lang="ru-RU" sz="1900" b="1" i="0" u="none" strike="noStrike" cap="none" normalizeH="0" baseline="0" dirty="0" smtClean="0">
                <a:ln>
                  <a:noFill/>
                </a:ln>
                <a:effectLst/>
                <a:latin typeface="Times New Roman" pitchFamily="18" charset="0"/>
                <a:ea typeface="Times New Roman" pitchFamily="18" charset="0"/>
                <a:cs typeface="Times New Roman" pitchFamily="18" charset="0"/>
              </a:rPr>
              <a:t>«Юные защитники Родины</a:t>
            </a:r>
            <a:r>
              <a:rPr kumimoji="0" lang="ru-RU" sz="1900" b="0" i="0" u="none" strike="noStrike" cap="none" normalizeH="0" baseline="0" dirty="0" smtClean="0">
                <a:ln>
                  <a:noFill/>
                </a:ln>
                <a:effectLst/>
                <a:latin typeface="Times New Roman" pitchFamily="18" charset="0"/>
                <a:ea typeface="Times New Roman" pitchFamily="18" charset="0"/>
                <a:cs typeface="Times New Roman" pitchFamily="18" charset="0"/>
              </a:rPr>
              <a:t>» — </a:t>
            </a:r>
            <a:r>
              <a:rPr kumimoji="0" lang="ru-RU" sz="1900" b="0" i="0" u="none" strike="noStrike" cap="none" normalizeH="0" baseline="0" dirty="0" smtClean="0">
                <a:ln>
                  <a:noFill/>
                </a:ln>
                <a:effectLst/>
                <a:latin typeface="Arial Black" pitchFamily="34" charset="0"/>
                <a:ea typeface="PMingLiU-ExtB" pitchFamily="18" charset="-120"/>
                <a:cs typeface="Times New Roman" pitchFamily="18" charset="0"/>
              </a:rPr>
              <a:t>единственный в России</a:t>
            </a:r>
            <a:r>
              <a:rPr kumimoji="0" lang="ru-RU" sz="1900" b="0" i="0" u="none" strike="noStrike" cap="none" normalizeH="0" baseline="0" dirty="0" smtClean="0">
                <a:ln>
                  <a:noFill/>
                </a:ln>
                <a:effectLst/>
                <a:latin typeface="Times New Roman" pitchFamily="18" charset="0"/>
                <a:ea typeface="Times New Roman" pitchFamily="18" charset="0"/>
                <a:cs typeface="Times New Roman" pitchFamily="18" charset="0"/>
              </a:rPr>
              <a:t>. Его основала в 1977 году участница Великой Отечественной войны К. А. Рябова. Этой удивительной женщине удалось вырвать из забвения более трёх тысяч имён юных патриотов. Сотрудники музея подняли из архивов неизвестные ранее документы с уникальной информацией. Так стало известно, что десять тысяч 12–15­летних подростков были призваны на фронт юнгами в 1942 г., около десяти тысяч 15–16­летних по приказам ГКО привлекались для разминирования полей под урожай на освобожденных от оккупации территориях, а в 1944–45 гг. более 2 млн. подростков 16–17 лет мобилизованы в ряды Красной Армии.</a:t>
            </a:r>
            <a:r>
              <a:rPr lang="ru-RU" sz="1900" b="1" dirty="0" smtClean="0">
                <a:latin typeface="Times New Roman" pitchFamily="18" charset="0"/>
                <a:cs typeface="Times New Roman" pitchFamily="18" charset="0"/>
              </a:rPr>
              <a:t> </a:t>
            </a:r>
          </a:p>
          <a:p>
            <a:pPr marL="0" lvl="8"/>
            <a:r>
              <a:rPr lang="ru-RU" sz="1900" b="1" dirty="0" smtClean="0">
                <a:latin typeface="Times New Roman" pitchFamily="18" charset="0"/>
                <a:cs typeface="Times New Roman" pitchFamily="18" charset="0"/>
              </a:rPr>
              <a:t>   В «Большой Советской Энциклопедии» написано, что в годы Великой Отечественной войны более 35 тыс. пионеров – юных защитников Родины — было награждено боевыми орденами и медалями.</a:t>
            </a:r>
            <a:endParaRPr lang="ru-RU" sz="1900" dirty="0" smtClean="0"/>
          </a:p>
          <a:p>
            <a:r>
              <a:rPr lang="ru-RU" sz="1900" b="1" dirty="0" smtClean="0">
                <a:latin typeface="Times New Roman" pitchFamily="18" charset="0"/>
                <a:cs typeface="Times New Roman" pitchFamily="18" charset="0"/>
              </a:rPr>
              <a:t>Один из выживших фашистов позже записал в дневнике: </a:t>
            </a:r>
            <a:r>
              <a:rPr lang="ru-RU" sz="1900" b="1" dirty="0" smtClean="0">
                <a:solidFill>
                  <a:srgbClr val="C00000"/>
                </a:solidFill>
                <a:latin typeface="Times New Roman" pitchFamily="18" charset="0"/>
                <a:cs typeface="Times New Roman" pitchFamily="18" charset="0"/>
              </a:rPr>
              <a:t>«Мы никогда не победим русских, потому что дети у них сражаются, как герои».</a:t>
            </a:r>
            <a:r>
              <a:rPr lang="ru-RU" sz="1900" b="1" i="1" dirty="0" smtClean="0">
                <a:latin typeface="Times New Roman" pitchFamily="18" charset="0"/>
                <a:cs typeface="Times New Roman" pitchFamily="18" charset="0"/>
              </a:rPr>
              <a:t> </a:t>
            </a:r>
          </a:p>
          <a:p>
            <a:r>
              <a:rPr lang="ru-RU" sz="1900" b="1" i="1" dirty="0" smtClean="0">
                <a:latin typeface="Times New Roman" pitchFamily="18" charset="0"/>
                <a:cs typeface="Times New Roman" pitchFamily="18" charset="0"/>
              </a:rPr>
              <a:t>Немцы в своих мемуарах нередко вспоминают, что в СССР им пришлось чрезвычайно тяжело: «Казалось, что в нас стрелял каждый столб, каждый ребенок мог оказаться воином, сражавшимся не хуже взрослого солдата».</a:t>
            </a:r>
            <a:endParaRPr lang="ru-RU" sz="1900" b="1" dirty="0" smtClean="0">
              <a:latin typeface="Times New Roman" pitchFamily="18" charset="0"/>
              <a:cs typeface="Times New Roman" pitchFamily="18" charset="0"/>
            </a:endParaRPr>
          </a:p>
          <a:p>
            <a:endParaRPr lang="ru-RU" b="1" dirty="0" smtClean="0">
              <a:solidFill>
                <a:srgbClr val="C00000"/>
              </a:solidFill>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effectLst/>
              <a:latin typeface="Times New Roman" pitchFamily="18" charset="0"/>
              <a:ea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p:cNvSpPr>
            <a:spLocks noGrp="1"/>
          </p:cNvSpPr>
          <p:nvPr>
            <p:ph type="title"/>
          </p:nvPr>
        </p:nvSpPr>
        <p:spPr/>
        <p:txBody>
          <a:bodyPr/>
          <a:lstStyle/>
          <a:p>
            <a:endParaRPr lang="ru-RU"/>
          </a:p>
        </p:txBody>
      </p:sp>
      <p:sp>
        <p:nvSpPr>
          <p:cNvPr id="13" name="Содержимое 12"/>
          <p:cNvSpPr>
            <a:spLocks noGrp="1"/>
          </p:cNvSpPr>
          <p:nvPr>
            <p:ph idx="1"/>
          </p:nvPr>
        </p:nvSpPr>
        <p:spPr/>
        <p:txBody>
          <a:bodyPr/>
          <a:lstStyle/>
          <a:p>
            <a:endParaRPr lang="ru-RU"/>
          </a:p>
        </p:txBody>
      </p:sp>
      <p:sp>
        <p:nvSpPr>
          <p:cNvPr id="7" name="Прямоугольник 6"/>
          <p:cNvSpPr/>
          <p:nvPr/>
        </p:nvSpPr>
        <p:spPr>
          <a:xfrm>
            <a:off x="251520" y="836712"/>
            <a:ext cx="8892480" cy="646331"/>
          </a:xfrm>
          <a:prstGeom prst="rect">
            <a:avLst/>
          </a:prstGeom>
        </p:spPr>
        <p:txBody>
          <a:bodyPr wrap="square">
            <a:spAutoFit/>
          </a:bodyPr>
          <a:lstStyle/>
          <a:p>
            <a:r>
              <a:rPr lang="ru-RU" dirty="0" smtClean="0"/>
              <a:t/>
            </a:r>
            <a:br>
              <a:rPr lang="ru-RU" dirty="0" smtClean="0"/>
            </a:br>
            <a:endParaRPr lang="ru-RU" dirty="0"/>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179512" y="0"/>
            <a:ext cx="8712967" cy="6858000"/>
          </a:xfrm>
          <a:prstGeom prst="rect">
            <a:avLst/>
          </a:prstGeom>
          <a:noFill/>
        </p:spPr>
      </p:pic>
      <p:sp>
        <p:nvSpPr>
          <p:cNvPr id="14" name="Прямоугольник 13"/>
          <p:cNvSpPr/>
          <p:nvPr/>
        </p:nvSpPr>
        <p:spPr>
          <a:xfrm>
            <a:off x="1619672" y="1052736"/>
            <a:ext cx="7272808" cy="4302716"/>
          </a:xfrm>
          <a:prstGeom prst="rect">
            <a:avLst/>
          </a:prstGeom>
        </p:spPr>
        <p:txBody>
          <a:bodyPr wrap="square">
            <a:spAutoFit/>
          </a:bodyPr>
          <a:lstStyle/>
          <a:p>
            <a:pPr algn="ctr">
              <a:lnSpc>
                <a:spcPct val="80000"/>
              </a:lnSpc>
            </a:pPr>
            <a:r>
              <a:rPr lang="ru-RU" b="1" dirty="0" smtClean="0">
                <a:latin typeface="Times New Roman" pitchFamily="18" charset="0"/>
              </a:rPr>
              <a:t>За боевые заслуги десятки тысяч детей и пионеров были награждены орденами и медалями:</a:t>
            </a:r>
          </a:p>
          <a:p>
            <a:pPr>
              <a:lnSpc>
                <a:spcPct val="80000"/>
              </a:lnSpc>
            </a:pPr>
            <a:r>
              <a:rPr lang="ru-RU" dirty="0" smtClean="0">
                <a:latin typeface="Times New Roman" pitchFamily="18" charset="0"/>
              </a:rPr>
              <a:t>Четверо пионеров-героев были удостоены звания </a:t>
            </a:r>
            <a:r>
              <a:rPr lang="ru-RU" dirty="0" smtClean="0">
                <a:solidFill>
                  <a:srgbClr val="FF0000"/>
                </a:solidFill>
                <a:latin typeface="Times New Roman" pitchFamily="18" charset="0"/>
              </a:rPr>
              <a:t>Героя Советского Союза</a:t>
            </a:r>
            <a:r>
              <a:rPr lang="ru-RU" dirty="0" smtClean="0">
                <a:latin typeface="Times New Roman" pitchFamily="18" charset="0"/>
              </a:rPr>
              <a:t>: Лёня Голиков, Марат </a:t>
            </a:r>
            <a:r>
              <a:rPr lang="ru-RU" dirty="0" err="1" smtClean="0">
                <a:latin typeface="Times New Roman" pitchFamily="18" charset="0"/>
              </a:rPr>
              <a:t>Казей</a:t>
            </a:r>
            <a:r>
              <a:rPr lang="ru-RU" dirty="0" smtClean="0">
                <a:latin typeface="Times New Roman" pitchFamily="18" charset="0"/>
              </a:rPr>
              <a:t>, Валя Котик, Зина Портнова; </a:t>
            </a:r>
            <a:endParaRPr lang="ru-RU" dirty="0" smtClean="0">
              <a:solidFill>
                <a:srgbClr val="C00000"/>
              </a:solidFill>
              <a:latin typeface="Times New Roman" pitchFamily="18" charset="0"/>
            </a:endParaRPr>
          </a:p>
          <a:p>
            <a:pPr>
              <a:lnSpc>
                <a:spcPct val="80000"/>
              </a:lnSpc>
            </a:pPr>
            <a:r>
              <a:rPr lang="ru-RU" dirty="0" smtClean="0">
                <a:solidFill>
                  <a:srgbClr val="C00000"/>
                </a:solidFill>
                <a:latin typeface="Times New Roman" pitchFamily="18" charset="0"/>
              </a:rPr>
              <a:t>Орденом Ленина </a:t>
            </a:r>
            <a:r>
              <a:rPr lang="ru-RU" dirty="0" smtClean="0">
                <a:latin typeface="Times New Roman" pitchFamily="18" charset="0"/>
              </a:rPr>
              <a:t>были удостоены —Толя Шумилов, Витя Коробков, Володя Казначеев; </a:t>
            </a:r>
          </a:p>
          <a:p>
            <a:pPr>
              <a:lnSpc>
                <a:spcPct val="80000"/>
              </a:lnSpc>
            </a:pPr>
            <a:r>
              <a:rPr lang="ru-RU" dirty="0" smtClean="0">
                <a:solidFill>
                  <a:srgbClr val="C00000"/>
                </a:solidFill>
                <a:latin typeface="Times New Roman" pitchFamily="18" charset="0"/>
              </a:rPr>
              <a:t>Ордена Красного Знамен</a:t>
            </a:r>
            <a:r>
              <a:rPr lang="ru-RU" dirty="0" smtClean="0">
                <a:solidFill>
                  <a:schemeClr val="hlink"/>
                </a:solidFill>
                <a:latin typeface="Times New Roman" pitchFamily="18" charset="0"/>
              </a:rPr>
              <a:t>и</a:t>
            </a:r>
            <a:r>
              <a:rPr lang="ru-RU" dirty="0" smtClean="0">
                <a:latin typeface="Times New Roman" pitchFamily="18" charset="0"/>
              </a:rPr>
              <a:t> —Володя Дубинин, Юлий </a:t>
            </a:r>
            <a:r>
              <a:rPr lang="ru-RU" dirty="0" err="1" smtClean="0">
                <a:latin typeface="Times New Roman" pitchFamily="18" charset="0"/>
              </a:rPr>
              <a:t>Кантимиров</a:t>
            </a:r>
            <a:r>
              <a:rPr lang="ru-RU" dirty="0" smtClean="0">
                <a:latin typeface="Times New Roman" pitchFamily="18" charset="0"/>
              </a:rPr>
              <a:t>, Андрей Макарихин, Костя Кравчук; </a:t>
            </a:r>
          </a:p>
          <a:p>
            <a:pPr>
              <a:lnSpc>
                <a:spcPct val="80000"/>
              </a:lnSpc>
            </a:pPr>
            <a:r>
              <a:rPr lang="ru-RU" dirty="0" smtClean="0">
                <a:solidFill>
                  <a:srgbClr val="C00000"/>
                </a:solidFill>
                <a:latin typeface="Times New Roman" pitchFamily="18" charset="0"/>
              </a:rPr>
              <a:t>Ордена Отечественной войны 1-й степени </a:t>
            </a:r>
            <a:r>
              <a:rPr lang="ru-RU" dirty="0" smtClean="0">
                <a:latin typeface="Times New Roman" pitchFamily="18" charset="0"/>
              </a:rPr>
              <a:t>— Петя Клыпа, Валерий Волков, Саша Ковалев; </a:t>
            </a:r>
          </a:p>
          <a:p>
            <a:pPr>
              <a:lnSpc>
                <a:spcPct val="80000"/>
              </a:lnSpc>
            </a:pPr>
            <a:r>
              <a:rPr lang="ru-RU" dirty="0" smtClean="0">
                <a:solidFill>
                  <a:srgbClr val="C00000"/>
                </a:solidFill>
                <a:latin typeface="Times New Roman" pitchFamily="18" charset="0"/>
              </a:rPr>
              <a:t>Ордена Красной звезды </a:t>
            </a:r>
            <a:r>
              <a:rPr lang="ru-RU" dirty="0" smtClean="0">
                <a:latin typeface="Times New Roman" pitchFamily="18" charset="0"/>
              </a:rPr>
              <a:t>— Володя </a:t>
            </a:r>
            <a:r>
              <a:rPr lang="ru-RU" dirty="0" err="1" smtClean="0">
                <a:latin typeface="Times New Roman" pitchFamily="18" charset="0"/>
              </a:rPr>
              <a:t>Саморуха</a:t>
            </a:r>
            <a:r>
              <a:rPr lang="ru-RU" dirty="0" smtClean="0">
                <a:latin typeface="Times New Roman" pitchFamily="18" charset="0"/>
              </a:rPr>
              <a:t>, Шура Ефремов, Ваня Андрианов, Витя Коваленко, Леня </a:t>
            </a:r>
            <a:r>
              <a:rPr lang="ru-RU" dirty="0" err="1" smtClean="0">
                <a:latin typeface="Times New Roman" pitchFamily="18" charset="0"/>
              </a:rPr>
              <a:t>Анкинович</a:t>
            </a:r>
            <a:r>
              <a:rPr lang="ru-RU" dirty="0" smtClean="0">
                <a:latin typeface="Times New Roman" pitchFamily="18" charset="0"/>
              </a:rPr>
              <a:t>;</a:t>
            </a:r>
            <a:r>
              <a:rPr lang="ru-RU" dirty="0" smtClean="0">
                <a:latin typeface="Times New Roman" pitchFamily="18" charset="0"/>
                <a:hlinkClick r:id="rId3" tooltip="Лёня Анкинович (страница отсутствует)"/>
              </a:rPr>
              <a:t>  </a:t>
            </a:r>
            <a:endParaRPr lang="ru-RU" dirty="0" smtClean="0">
              <a:latin typeface="Times New Roman" pitchFamily="18" charset="0"/>
            </a:endParaRPr>
          </a:p>
          <a:p>
            <a:pPr>
              <a:lnSpc>
                <a:spcPct val="80000"/>
              </a:lnSpc>
            </a:pPr>
            <a:r>
              <a:rPr lang="ru-RU" dirty="0" smtClean="0">
                <a:latin typeface="Times New Roman" pitchFamily="18" charset="0"/>
              </a:rPr>
              <a:t>Сотни пионеров были награждены </a:t>
            </a:r>
            <a:r>
              <a:rPr lang="ru-RU" dirty="0" smtClean="0">
                <a:solidFill>
                  <a:srgbClr val="C00000"/>
                </a:solidFill>
                <a:latin typeface="Times New Roman" pitchFamily="18" charset="0"/>
              </a:rPr>
              <a:t>медалью «Партизану Великой Отечественной войны», </a:t>
            </a:r>
            <a:r>
              <a:rPr lang="ru-RU" dirty="0" smtClean="0">
                <a:latin typeface="Times New Roman" pitchFamily="18" charset="0"/>
              </a:rPr>
              <a:t>свыше 15 000 — медалью </a:t>
            </a:r>
            <a:r>
              <a:rPr lang="ru-RU" dirty="0" smtClean="0">
                <a:solidFill>
                  <a:srgbClr val="0070C0"/>
                </a:solidFill>
                <a:latin typeface="Times New Roman" pitchFamily="18" charset="0"/>
              </a:rPr>
              <a:t>«За оборону Ленинграда</a:t>
            </a:r>
            <a:r>
              <a:rPr lang="ru-RU" dirty="0" smtClean="0">
                <a:solidFill>
                  <a:schemeClr val="tx2">
                    <a:lumMod val="50000"/>
                  </a:schemeClr>
                </a:solidFill>
                <a:latin typeface="Times New Roman" pitchFamily="18" charset="0"/>
              </a:rPr>
              <a:t>», св</a:t>
            </a:r>
            <a:r>
              <a:rPr lang="ru-RU" dirty="0" smtClean="0">
                <a:latin typeface="Times New Roman" pitchFamily="18" charset="0"/>
              </a:rPr>
              <a:t>ыше 20 000 </a:t>
            </a:r>
            <a:r>
              <a:rPr lang="ru-RU" dirty="0" smtClean="0">
                <a:solidFill>
                  <a:schemeClr val="hlink"/>
                </a:solidFill>
                <a:latin typeface="Times New Roman" pitchFamily="18" charset="0"/>
              </a:rPr>
              <a:t>медалью «За оборону Москвы</a:t>
            </a:r>
            <a:r>
              <a:rPr lang="ru-RU" dirty="0" smtClean="0">
                <a:latin typeface="Times New Roman" pitchFamily="18" charset="0"/>
              </a:rPr>
              <a:t>». </a:t>
            </a:r>
          </a:p>
          <a:p>
            <a:pPr>
              <a:lnSpc>
                <a:spcPct val="80000"/>
              </a:lnSpc>
            </a:pPr>
            <a:r>
              <a:rPr lang="ru-RU" dirty="0" smtClean="0">
                <a:latin typeface="Times New Roman" pitchFamily="18" charset="0"/>
              </a:rPr>
              <a:t>Многие юные участники войны погибли в боях или были казнены немцами. Ряд детей был занесён в </a:t>
            </a:r>
            <a:r>
              <a:rPr lang="ru-RU" dirty="0" smtClean="0">
                <a:solidFill>
                  <a:schemeClr val="hlink"/>
                </a:solidFill>
                <a:latin typeface="Times New Roman" pitchFamily="18" charset="0"/>
              </a:rPr>
              <a:t>«Книгу почёта Всесоюзной пионерской организации им. В. И. Ленина»</a:t>
            </a:r>
            <a:r>
              <a:rPr lang="ru-RU" dirty="0" smtClean="0">
                <a:latin typeface="Times New Roman" pitchFamily="18" charset="0"/>
              </a:rPr>
              <a:t> и возведён в ранг «пионеров-героев</a:t>
            </a:r>
            <a:endParaRPr lang="ru-RU" dirty="0"/>
          </a:p>
        </p:txBody>
      </p:sp>
      <p:pic>
        <p:nvPicPr>
          <p:cNvPr id="98305" name="Picture 1" descr="C:\Users\User\Desktop\я1-1i1_enl (1).jpg"/>
          <p:cNvPicPr>
            <a:picLocks noChangeAspect="1" noChangeArrowheads="1"/>
          </p:cNvPicPr>
          <p:nvPr/>
        </p:nvPicPr>
        <p:blipFill>
          <a:blip r:embed="rId4" cstate="print"/>
          <a:srcRect l="16221" r="18811"/>
          <a:stretch>
            <a:fillRect/>
          </a:stretch>
        </p:blipFill>
        <p:spPr bwMode="auto">
          <a:xfrm>
            <a:off x="251520" y="980728"/>
            <a:ext cx="1080120" cy="1368152"/>
          </a:xfrm>
          <a:prstGeom prst="rect">
            <a:avLst/>
          </a:prstGeom>
          <a:noFill/>
        </p:spPr>
      </p:pic>
      <p:pic>
        <p:nvPicPr>
          <p:cNvPr id="98306" name="Picture 2" descr="C:\Users\User\Desktop\1590885_1000.jpg"/>
          <p:cNvPicPr>
            <a:picLocks noChangeAspect="1" noChangeArrowheads="1"/>
          </p:cNvPicPr>
          <p:nvPr/>
        </p:nvPicPr>
        <p:blipFill>
          <a:blip r:embed="rId5" cstate="print"/>
          <a:srcRect l="16925" t="5530" r="70475" b="46294"/>
          <a:stretch>
            <a:fillRect/>
          </a:stretch>
        </p:blipFill>
        <p:spPr bwMode="auto">
          <a:xfrm>
            <a:off x="323528" y="2420888"/>
            <a:ext cx="1080120" cy="1872208"/>
          </a:xfrm>
          <a:prstGeom prst="rect">
            <a:avLst/>
          </a:prstGeom>
          <a:noFill/>
        </p:spPr>
      </p:pic>
      <p:pic>
        <p:nvPicPr>
          <p:cNvPr id="98307" name="Picture 3" descr="C:\Users\User\Desktop\orden_voini.jpg"/>
          <p:cNvPicPr>
            <a:picLocks noChangeAspect="1" noChangeArrowheads="1"/>
          </p:cNvPicPr>
          <p:nvPr/>
        </p:nvPicPr>
        <p:blipFill>
          <a:blip r:embed="rId6" cstate="print"/>
          <a:srcRect t="-3390" r="51413"/>
          <a:stretch>
            <a:fillRect/>
          </a:stretch>
        </p:blipFill>
        <p:spPr bwMode="auto">
          <a:xfrm>
            <a:off x="4139952" y="5273824"/>
            <a:ext cx="1368152" cy="1584176"/>
          </a:xfrm>
          <a:prstGeom prst="rect">
            <a:avLst/>
          </a:prstGeom>
          <a:noFill/>
        </p:spPr>
      </p:pic>
      <p:pic>
        <p:nvPicPr>
          <p:cNvPr id="98308" name="Picture 4" descr="C:\Users\User\Desktop\1590885_1000.jpg"/>
          <p:cNvPicPr>
            <a:picLocks noChangeAspect="1" noChangeArrowheads="1"/>
          </p:cNvPicPr>
          <p:nvPr/>
        </p:nvPicPr>
        <p:blipFill>
          <a:blip r:embed="rId5" cstate="print"/>
          <a:srcRect l="35038" t="-3030" r="52362" b="48147"/>
          <a:stretch>
            <a:fillRect/>
          </a:stretch>
        </p:blipFill>
        <p:spPr bwMode="auto">
          <a:xfrm>
            <a:off x="323528" y="4149080"/>
            <a:ext cx="1080120" cy="1944216"/>
          </a:xfrm>
          <a:prstGeom prst="rect">
            <a:avLst/>
          </a:prstGeom>
          <a:noFill/>
        </p:spPr>
      </p:pic>
      <p:pic>
        <p:nvPicPr>
          <p:cNvPr id="98309" name="Picture 5" descr="C:\Users\User\Desktop\1590885_1000.jpg"/>
          <p:cNvPicPr>
            <a:picLocks noChangeAspect="1" noChangeArrowheads="1"/>
          </p:cNvPicPr>
          <p:nvPr/>
        </p:nvPicPr>
        <p:blipFill>
          <a:blip r:embed="rId5" cstate="print"/>
          <a:srcRect l="53150" r="34250" b="48147"/>
          <a:stretch>
            <a:fillRect/>
          </a:stretch>
        </p:blipFill>
        <p:spPr bwMode="auto">
          <a:xfrm>
            <a:off x="5796136" y="5274989"/>
            <a:ext cx="1121103" cy="1583011"/>
          </a:xfrm>
          <a:prstGeom prst="rect">
            <a:avLst/>
          </a:prstGeom>
          <a:noFill/>
        </p:spPr>
      </p:pic>
      <p:pic>
        <p:nvPicPr>
          <p:cNvPr id="98310" name="Picture 6" descr="C:\Users\User\Desktop\1390954103_partizanu_velikoy_otechestvennoy_voynuy.jpg"/>
          <p:cNvPicPr>
            <a:picLocks noChangeAspect="1" noChangeArrowheads="1"/>
          </p:cNvPicPr>
          <p:nvPr/>
        </p:nvPicPr>
        <p:blipFill>
          <a:blip r:embed="rId7" cstate="print"/>
          <a:srcRect t="2000" r="52160"/>
          <a:stretch>
            <a:fillRect/>
          </a:stretch>
        </p:blipFill>
        <p:spPr bwMode="auto">
          <a:xfrm>
            <a:off x="7164288" y="5301208"/>
            <a:ext cx="1008112" cy="1556792"/>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1" y="-504708"/>
            <a:ext cx="9468545" cy="7362708"/>
          </a:xfrm>
          <a:prstGeom prst="rect">
            <a:avLst/>
          </a:prstGeom>
          <a:noFill/>
        </p:spPr>
      </p:pic>
      <p:sp>
        <p:nvSpPr>
          <p:cNvPr id="7" name="Прямоугольник 6"/>
          <p:cNvSpPr/>
          <p:nvPr/>
        </p:nvSpPr>
        <p:spPr>
          <a:xfrm>
            <a:off x="251520" y="548681"/>
            <a:ext cx="9145016" cy="1200329"/>
          </a:xfrm>
          <a:prstGeom prst="rect">
            <a:avLst/>
          </a:prstGeom>
        </p:spPr>
        <p:txBody>
          <a:bodyPr wrap="square">
            <a:spAutoFit/>
          </a:bodyPr>
          <a:lstStyle/>
          <a:p>
            <a:pPr fontAlgn="base">
              <a:spcBef>
                <a:spcPct val="0"/>
              </a:spcBef>
              <a:spcAft>
                <a:spcPct val="0"/>
              </a:spcAft>
            </a:pPr>
            <a:r>
              <a:rPr lang="ru-RU" b="1" dirty="0" smtClean="0">
                <a:latin typeface="Times New Roman" pitchFamily="18" charset="0"/>
                <a:cs typeface="Times New Roman" pitchFamily="18" charset="0"/>
              </a:rPr>
              <a:t>В советское время о детях-героях писали книги, стихи, пели песни, снимали художественные фильмы. Их именами называли улицы, школы, корабли... Они жили  в благодарной памяти людей и должны остаться жить  в нашей с вами памяти! Ведь тот, кто не помнит своего героического прошлого, не имеет и будущего</a:t>
            </a:r>
            <a:endParaRPr lang="ru-RU" b="1" dirty="0" smtClean="0">
              <a:latin typeface="Times New Roman" pitchFamily="18" charset="0"/>
              <a:ea typeface="Times New Roman" pitchFamily="18" charset="0"/>
              <a:cs typeface="Times New Roman" pitchFamily="18" charset="0"/>
            </a:endParaRPr>
          </a:p>
        </p:txBody>
      </p:sp>
      <p:pic>
        <p:nvPicPr>
          <p:cNvPr id="9" name="Picture 1" descr="C:\Users\User\Desktop\Новая папка\671_1.jpg"/>
          <p:cNvPicPr>
            <a:picLocks noChangeAspect="1" noChangeArrowheads="1"/>
          </p:cNvPicPr>
          <p:nvPr/>
        </p:nvPicPr>
        <p:blipFill>
          <a:blip r:embed="rId3" cstate="print"/>
          <a:srcRect/>
          <a:stretch>
            <a:fillRect/>
          </a:stretch>
        </p:blipFill>
        <p:spPr bwMode="auto">
          <a:xfrm>
            <a:off x="323528" y="2132856"/>
            <a:ext cx="3888432" cy="2569321"/>
          </a:xfrm>
          <a:prstGeom prst="rect">
            <a:avLst/>
          </a:prstGeom>
          <a:noFill/>
        </p:spPr>
      </p:pic>
      <p:pic>
        <p:nvPicPr>
          <p:cNvPr id="10" name="Picture 2" descr="C:\Users\User\Desktop\210681-e1493746724505.jpg"/>
          <p:cNvPicPr>
            <a:picLocks noChangeAspect="1" noChangeArrowheads="1"/>
          </p:cNvPicPr>
          <p:nvPr/>
        </p:nvPicPr>
        <p:blipFill>
          <a:blip r:embed="rId4" cstate="print"/>
          <a:srcRect/>
          <a:stretch>
            <a:fillRect/>
          </a:stretch>
        </p:blipFill>
        <p:spPr bwMode="auto">
          <a:xfrm>
            <a:off x="4319643" y="2924944"/>
            <a:ext cx="4824357" cy="3240360"/>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71681" name="Rectangle 1"/>
          <p:cNvSpPr>
            <a:spLocks noChangeArrowheads="1"/>
          </p:cNvSpPr>
          <p:nvPr/>
        </p:nvSpPr>
        <p:spPr bwMode="auto">
          <a:xfrm>
            <a:off x="0" y="668768"/>
            <a:ext cx="9144000" cy="58169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96875" algn="just"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О подвигах юных героев </a:t>
            </a:r>
            <a:r>
              <a:rPr kumimoji="0" lang="ru-RU" b="1" i="0" u="none" strike="noStrike" cap="none" normalizeH="0" baseline="0" smtClean="0">
                <a:ln>
                  <a:noFill/>
                </a:ln>
                <a:solidFill>
                  <a:srgbClr val="C00000"/>
                </a:solidFill>
                <a:effectLst/>
                <a:latin typeface="Times New Roman" pitchFamily="18" charset="0"/>
                <a:ea typeface="Times New Roman" pitchFamily="18" charset="0"/>
                <a:cs typeface="Times New Roman" pitchFamily="18" charset="0"/>
              </a:rPr>
              <a:t>Великой Отечественной войны</a:t>
            </a:r>
            <a:r>
              <a:rPr kumimoji="0" lang="ru-RU"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можно прочитать в литературе</a:t>
            </a:r>
            <a:endParaRPr kumimoji="0" lang="ru-RU" b="0"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endParaRPr>
          </a:p>
          <a:p>
            <a:pPr marL="0" marR="0" lvl="0" indent="396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Большак В.Г. </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Проводник в бездну</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Докум. повесть. — М.: Молодая гвардия, 1979. — 160 с. — (Юные герои).</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396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Валько</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И.В</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Куда летишь, журавлик?</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Докум. повесть. — М.: Молодая гвардия, 1978. — 174 с. — (Юные герои).</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396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Выговский B.C. </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Огонь юного сердца</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 Пер. с </a:t>
            </a:r>
            <a:r>
              <a:rPr kumimoji="0" lang="ru-RU" sz="16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укр</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 М.: Дет. лит., 1968. — 144 с. — (Школьная библиотека).</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396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Ершов Я.А. </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Витя Коробков — пионер, партизан</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повесть — М.:</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396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Воениздат, 1968 — 320 с. — (Библиотека юного патриота: О Родине, подвигах, чести).</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396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Жариков</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А.Д. </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Подвиги юных</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Рассказы и очерки. — М.: Молодая гвардия, 1965. —- 144 е.: ил.</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396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Кассиль Л.A., </a:t>
            </a:r>
            <a:r>
              <a:rPr kumimoji="0" lang="ru-RU" sz="16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Поляновский</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М.Л. </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Улица младшего сына: повесть</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 М.: Дет. лит., 1985. — 480 с. — (Военная библиотека школьника).</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396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Корольков Ю.М</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Партизан Леня Голиков</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повесть. — М.: Молодая гвардия, 1985. — 215 с. — (Юные герои).</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396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Лезинский</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M.Л., Эскин Б.М. </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Живи, </a:t>
            </a:r>
            <a:r>
              <a:rPr kumimoji="0" lang="ru-RU" sz="16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Вилор</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повесть. — М.: Молодая гвардия, 1983. — 112 с. — (Юные герои).</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396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Луговой Н.Д</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Опаленное детство. </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М.: Молодая гвардия, 1984. — 152 с. — (Юные герои).</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396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Медведев Н.Е</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Орлята </a:t>
            </a:r>
            <a:r>
              <a:rPr kumimoji="0" lang="ru-RU" sz="16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благовского</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леса</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докум. повесть. — М.:</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396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ДОСААФ, 1969. — 96 с.</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396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Морозов В.Н</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 разведку шел мальчишка</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повесть. — Минск: Госиздат БССР, 1961. — 214 с.</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396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Морозов В.Н</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Володин фронт. </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М.: Молодая гвардия, 1975. — 96 с.</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396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(Юные герои).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5121" name="Rectangle 1"/>
          <p:cNvSpPr>
            <a:spLocks noChangeArrowheads="1"/>
          </p:cNvSpPr>
          <p:nvPr/>
        </p:nvSpPr>
        <p:spPr bwMode="auto">
          <a:xfrm>
            <a:off x="0" y="332656"/>
            <a:ext cx="9396536" cy="6501358"/>
          </a:xfrm>
          <a:prstGeom prst="rect">
            <a:avLst/>
          </a:prstGeom>
          <a:solidFill>
            <a:srgbClr val="FFFFFF"/>
          </a:solid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457200" algn="l"/>
              </a:tabLst>
            </a:pPr>
            <a:r>
              <a:rPr kumimoji="0" lang="ru-RU" sz="20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Пионеры-герои в кино</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1945 — «</a:t>
            </a:r>
            <a:r>
              <a:rPr kumimoji="0" lang="ru-RU" sz="1600" b="0" i="0" u="none" strike="noStrike" cap="none" normalizeH="0" baseline="0" dirty="0" smtClean="0">
                <a:ln>
                  <a:noFill/>
                </a:ln>
                <a:solidFill>
                  <a:srgbClr val="0060B4"/>
                </a:solidFill>
                <a:effectLst/>
                <a:latin typeface="Times New Roman" pitchFamily="18" charset="0"/>
                <a:ea typeface="Calibri" pitchFamily="34" charset="0"/>
                <a:cs typeface="Times New Roman" pitchFamily="18" charset="0"/>
                <a:hlinkClick r:id="rId3" tooltip="Это было в Донбассе"/>
              </a:rPr>
              <a:t>Это было в Донбассе</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ru-RU" sz="16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Союздетфильм</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Повествует о юных защитниках Донбасса, боровшихся против оккупантов в годы Великой Отечественной войны.</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1957 — «</a:t>
            </a:r>
            <a:r>
              <a:rPr kumimoji="0" lang="ru-RU" sz="1600" b="0" i="0" u="none" strike="noStrike" cap="none" normalizeH="0" baseline="0" dirty="0" smtClean="0">
                <a:ln>
                  <a:noFill/>
                </a:ln>
                <a:solidFill>
                  <a:srgbClr val="0060B4"/>
                </a:solidFill>
                <a:effectLst/>
                <a:latin typeface="Times New Roman" pitchFamily="18" charset="0"/>
                <a:ea typeface="Calibri" pitchFamily="34" charset="0"/>
                <a:cs typeface="Times New Roman" pitchFamily="18" charset="0"/>
                <a:hlinkClick r:id="rId4" tooltip="Орлёнок (фильм)"/>
              </a:rPr>
              <a:t>Орлёнок</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(Одесская киностудия). Посвящён юному партизану Вале </a:t>
            </a:r>
            <a:r>
              <a:rPr kumimoji="0" lang="ru-RU" sz="16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Котко</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(прототип Герой Советского Союза </a:t>
            </a:r>
            <a:r>
              <a:rPr kumimoji="0" lang="ru-RU" sz="1600" b="0" i="0" u="none" strike="noStrike" cap="none" normalizeH="0" baseline="0" dirty="0" smtClean="0">
                <a:ln>
                  <a:noFill/>
                </a:ln>
                <a:solidFill>
                  <a:srgbClr val="0060B4"/>
                </a:solidFill>
                <a:effectLst/>
                <a:latin typeface="Times New Roman" pitchFamily="18" charset="0"/>
                <a:ea typeface="Calibri" pitchFamily="34" charset="0"/>
                <a:cs typeface="Times New Roman" pitchFamily="18" charset="0"/>
                <a:hlinkClick r:id="rId5" tooltip="Валя Котик"/>
              </a:rPr>
              <a:t>Валя Котик</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1962 — «</a:t>
            </a:r>
            <a:r>
              <a:rPr kumimoji="0" lang="ru-RU" sz="1600" b="0" i="0" u="none" strike="noStrike" cap="none" normalizeH="0" baseline="0" dirty="0" smtClean="0">
                <a:ln>
                  <a:noFill/>
                </a:ln>
                <a:solidFill>
                  <a:srgbClr val="0060B4"/>
                </a:solidFill>
                <a:effectLst/>
                <a:latin typeface="Times New Roman" pitchFamily="18" charset="0"/>
                <a:ea typeface="Calibri" pitchFamily="34" charset="0"/>
                <a:cs typeface="Times New Roman" pitchFamily="18" charset="0"/>
                <a:hlinkClick r:id="rId6" tooltip="Улица младшего сына (фильм)"/>
              </a:rPr>
              <a:t>Улица младшего сына</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ru-RU" sz="16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Беларусьфильм</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Экранизация одноимённого романа Льва Кассиля и Макса </a:t>
            </a:r>
            <a:r>
              <a:rPr kumimoji="0" lang="ru-RU" sz="16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Поляновского</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посвящённого пионеру-герою Володе Дубинину.</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1970 — «</a:t>
            </a:r>
            <a:r>
              <a:rPr kumimoji="0" lang="ru-RU" sz="1600" b="0" i="0" u="none" strike="noStrike" cap="none" normalizeH="0" baseline="0" dirty="0" smtClean="0">
                <a:ln>
                  <a:noFill/>
                </a:ln>
                <a:solidFill>
                  <a:srgbClr val="0060B4"/>
                </a:solidFill>
                <a:effectLst/>
                <a:latin typeface="Times New Roman" pitchFamily="18" charset="0"/>
                <a:ea typeface="Calibri" pitchFamily="34" charset="0"/>
                <a:cs typeface="Times New Roman" pitchFamily="18" charset="0"/>
                <a:hlinkClick r:id="rId7" tooltip="Пятёрка отважных"/>
              </a:rPr>
              <a:t>Пятёрка отважных</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ru-RU" sz="16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Беларусьфильм</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Повествует о подвиге юных партизан в охваченной войной Белоруссии.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1972 — «</a:t>
            </a:r>
            <a:r>
              <a:rPr kumimoji="0" lang="ru-RU" sz="1600" b="0" i="0" u="none" strike="noStrike" cap="none" normalizeH="0" baseline="0" dirty="0" smtClean="0">
                <a:ln>
                  <a:noFill/>
                </a:ln>
                <a:solidFill>
                  <a:srgbClr val="0060B4"/>
                </a:solidFill>
                <a:effectLst/>
                <a:latin typeface="Times New Roman" pitchFamily="18" charset="0"/>
                <a:ea typeface="Calibri" pitchFamily="34" charset="0"/>
                <a:cs typeface="Times New Roman" pitchFamily="18" charset="0"/>
                <a:hlinkClick r:id="rId8" tooltip="Всадники (фильм, 1972)"/>
              </a:rPr>
              <a:t>Всадники</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(Одесская киностудия). Подростки сначала спасают породистых лошадей с конезавода. А затем помогают «</a:t>
            </a:r>
            <a:r>
              <a:rPr kumimoji="0" lang="ru-RU" sz="16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окруженцам</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1972 — «</a:t>
            </a:r>
            <a:r>
              <a:rPr kumimoji="0" lang="ru-RU" sz="1600" b="0" i="0" u="none" strike="noStrike" cap="none" normalizeH="0" baseline="0" dirty="0" smtClean="0">
                <a:ln>
                  <a:noFill/>
                </a:ln>
                <a:solidFill>
                  <a:srgbClr val="0060B4"/>
                </a:solidFill>
                <a:effectLst/>
                <a:latin typeface="Times New Roman" pitchFamily="18" charset="0"/>
                <a:ea typeface="Calibri" pitchFamily="34" charset="0"/>
                <a:cs typeface="Times New Roman" pitchFamily="18" charset="0"/>
                <a:hlinkClick r:id="rId9" tooltip="Пятнадцатая весна"/>
              </a:rPr>
              <a:t>Пятнадцатая весна</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(Киностудия имени М. Горького). Посвящён подвигу Саши Чекалина, застрелившего немецкого офицера.</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1974 — «</a:t>
            </a:r>
            <a:r>
              <a:rPr kumimoji="0" lang="ru-RU" sz="1600" b="0" i="0" u="none" strike="noStrike" cap="none" normalizeH="0" baseline="0" dirty="0" smtClean="0">
                <a:ln>
                  <a:noFill/>
                </a:ln>
                <a:solidFill>
                  <a:schemeClr val="accent1">
                    <a:lumMod val="75000"/>
                  </a:schemeClr>
                </a:solidFill>
                <a:effectLst/>
                <a:latin typeface="Times New Roman" pitchFamily="18" charset="0"/>
                <a:ea typeface="Calibri" pitchFamily="34" charset="0"/>
                <a:cs typeface="Times New Roman" pitchFamily="18" charset="0"/>
                <a:hlinkClick r:id="rId10" tooltip="В то далёкое лето…"/>
              </a:rPr>
              <a:t>В то далёкое лето</a:t>
            </a:r>
            <a:r>
              <a:rPr kumimoji="0" lang="ru-RU" sz="1600" b="0" i="0" u="none" strike="noStrike" cap="none" normalizeH="0" baseline="0" dirty="0" smtClean="0">
                <a:ln>
                  <a:noFill/>
                </a:ln>
                <a:solidFill>
                  <a:srgbClr val="0060B4"/>
                </a:solidFill>
                <a:effectLst/>
                <a:latin typeface="Times New Roman" pitchFamily="18" charset="0"/>
                <a:ea typeface="Calibri" pitchFamily="34" charset="0"/>
                <a:cs typeface="Times New Roman" pitchFamily="18" charset="0"/>
                <a:hlinkClick r:id="rId10" tooltip="В то далёкое лето…"/>
              </a:rPr>
              <a:t>…</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(Ленфильм). Повествует о подвиге во время Второй мировой войны ленинградской партизанки </a:t>
            </a:r>
            <a:r>
              <a:rPr kumimoji="0" lang="ru-RU" sz="1600" b="0" i="0" u="none" strike="noStrike" cap="none" normalizeH="0" baseline="0" dirty="0" smtClean="0">
                <a:ln>
                  <a:noFill/>
                </a:ln>
                <a:solidFill>
                  <a:srgbClr val="0060B4"/>
                </a:solidFill>
                <a:effectLst/>
                <a:latin typeface="Times New Roman" pitchFamily="18" charset="0"/>
                <a:ea typeface="Calibri" pitchFamily="34" charset="0"/>
                <a:cs typeface="Times New Roman" pitchFamily="18" charset="0"/>
                <a:hlinkClick r:id="rId11" tooltip="Михеенко, Лариса Дорофеевна"/>
              </a:rPr>
              <a:t>Ларисы </a:t>
            </a:r>
            <a:r>
              <a:rPr kumimoji="0" lang="ru-RU" sz="1600" b="0" i="0" u="none" strike="noStrike" cap="none" normalizeH="0" baseline="0" dirty="0" err="1" smtClean="0">
                <a:ln>
                  <a:noFill/>
                </a:ln>
                <a:solidFill>
                  <a:srgbClr val="0060B4"/>
                </a:solidFill>
                <a:effectLst/>
                <a:latin typeface="Times New Roman" pitchFamily="18" charset="0"/>
                <a:ea typeface="Calibri" pitchFamily="34" charset="0"/>
                <a:cs typeface="Times New Roman" pitchFamily="18" charset="0"/>
                <a:hlinkClick r:id="rId11" tooltip="Михеенко, Лариса Дорофеевна"/>
              </a:rPr>
              <a:t>Михеенко</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1977 </a:t>
            </a:r>
            <a:r>
              <a:rPr kumimoji="0" lang="ru-RU" sz="16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r>
              <a:rPr kumimoji="0" lang="ru-RU" sz="1600" b="0" i="0" u="sng" strike="noStrike" cap="none" normalizeH="0" baseline="0" dirty="0" smtClean="0">
                <a:ln>
                  <a:noFill/>
                </a:ln>
                <a:solidFill>
                  <a:schemeClr val="accent1">
                    <a:lumMod val="75000"/>
                  </a:schemeClr>
                </a:solidFill>
                <a:effectLst/>
                <a:latin typeface="Times New Roman" pitchFamily="18" charset="0"/>
                <a:ea typeface="Calibri" pitchFamily="34" charset="0"/>
                <a:cs typeface="Times New Roman" pitchFamily="18" charset="0"/>
              </a:rPr>
              <a:t>Хлеб детства моего</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Повествует о детях войны. В 1943 году подростки освобожденной от немцев деревни разминировали поле ржи и дали возможность односельчанам провести жатву</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1982 — «</a:t>
            </a:r>
            <a:r>
              <a:rPr kumimoji="0" lang="ru-RU" sz="1600" b="0" i="0" u="none" strike="noStrike" cap="none" normalizeH="0" baseline="0" dirty="0" smtClean="0">
                <a:ln>
                  <a:noFill/>
                </a:ln>
                <a:solidFill>
                  <a:srgbClr val="0060B4"/>
                </a:solidFill>
                <a:effectLst/>
                <a:latin typeface="Times New Roman" pitchFamily="18" charset="0"/>
                <a:ea typeface="Calibri" pitchFamily="34" charset="0"/>
                <a:cs typeface="Times New Roman" pitchFamily="18" charset="0"/>
                <a:hlinkClick r:id="rId12" tooltip="Это было в разведке"/>
              </a:rPr>
              <a:t>Это было в разведке</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(Киностудия имени М. Горького). Фильм о подвиге 13-летнего мальчика, прибившегося к взводу армейской разведки, прототип — реальный разведчик Константин Покровский.</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1982 — «</a:t>
            </a:r>
            <a:r>
              <a:rPr kumimoji="0" lang="ru-RU" sz="1600" b="0" i="0" u="none" strike="noStrike" cap="none" normalizeH="0" baseline="0" dirty="0" smtClean="0">
                <a:ln>
                  <a:noFill/>
                </a:ln>
                <a:solidFill>
                  <a:srgbClr val="0060B4"/>
                </a:solidFill>
                <a:effectLst/>
                <a:latin typeface="Times New Roman" pitchFamily="18" charset="0"/>
                <a:ea typeface="Calibri" pitchFamily="34" charset="0"/>
                <a:cs typeface="Times New Roman" pitchFamily="18" charset="0"/>
                <a:hlinkClick r:id="rId13" tooltip="Сто первый"/>
              </a:rPr>
              <a:t>Сто первый</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(Одесская киностудия). Повествует о истории «сына полка» Вовы Диденко, деревенского мальчика, ставшего во время Великой Отечественной войны воспитанником взвода разведки.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1985 </a:t>
            </a:r>
            <a:r>
              <a:rPr kumimoji="0" lang="ru-RU" sz="1600" b="0" i="0" u="sng" strike="noStrike" cap="none" normalizeH="0" baseline="0" dirty="0" smtClean="0">
                <a:ln>
                  <a:noFill/>
                </a:ln>
                <a:solidFill>
                  <a:schemeClr val="accent1">
                    <a:lumMod val="75000"/>
                  </a:schemeClr>
                </a:solidFill>
                <a:effectLst/>
                <a:latin typeface="Times New Roman" pitchFamily="18" charset="0"/>
                <a:ea typeface="Calibri" pitchFamily="34" charset="0"/>
                <a:cs typeface="Times New Roman" pitchFamily="18" charset="0"/>
              </a:rPr>
              <a:t>— «Долгая память». </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О пионере-герое, разведчике Володе Дубинине..</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2010 — «</a:t>
            </a:r>
            <a:r>
              <a:rPr kumimoji="0" lang="ru-RU" sz="1600" b="0" i="0" u="none" strike="noStrike" cap="none" normalizeH="0" baseline="0" dirty="0" smtClean="0">
                <a:ln>
                  <a:noFill/>
                </a:ln>
                <a:solidFill>
                  <a:srgbClr val="0060B4"/>
                </a:solidFill>
                <a:effectLst/>
                <a:latin typeface="Times New Roman" pitchFamily="18" charset="0"/>
                <a:ea typeface="Calibri" pitchFamily="34" charset="0"/>
                <a:cs typeface="Times New Roman" pitchFamily="18" charset="0"/>
                <a:hlinkClick r:id="rId14" tooltip="Брестская крепость (фильм)"/>
              </a:rPr>
              <a:t>Брестская крепость</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Главный герой — Сашка Акимов, от лица которого ведётся рассказ — воспоминание на протяжении всего фильма, его прототипом послужил Петя Клыпа.</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endParaRPr lang="ru-RU"/>
          </a:p>
        </p:txBody>
      </p:sp>
      <p:sp>
        <p:nvSpPr>
          <p:cNvPr id="8" name="Содержимое 7"/>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pic>
        <p:nvPicPr>
          <p:cNvPr id="9" name="Picture 2" descr="C:\Users\User\Desktop\Новая папка\img3.jpg"/>
          <p:cNvPicPr>
            <a:picLocks noChangeAspect="1" noChangeArrowheads="1"/>
          </p:cNvPicPr>
          <p:nvPr/>
        </p:nvPicPr>
        <p:blipFill>
          <a:blip r:embed="rId3" cstate="print"/>
          <a:srcRect/>
          <a:stretch>
            <a:fillRect/>
          </a:stretch>
        </p:blipFill>
        <p:spPr bwMode="auto">
          <a:xfrm>
            <a:off x="1259632" y="332656"/>
            <a:ext cx="7488832" cy="5328592"/>
          </a:xfrm>
          <a:prstGeom prst="rect">
            <a:avLst/>
          </a:prstGeom>
          <a:noFill/>
        </p:spPr>
      </p:pic>
      <p:sp>
        <p:nvSpPr>
          <p:cNvPr id="6" name="TextBox 5"/>
          <p:cNvSpPr txBox="1"/>
          <p:nvPr/>
        </p:nvSpPr>
        <p:spPr>
          <a:xfrm>
            <a:off x="1763688" y="5805264"/>
            <a:ext cx="7380312" cy="923330"/>
          </a:xfrm>
          <a:prstGeom prst="rect">
            <a:avLst/>
          </a:prstGeom>
          <a:noFill/>
        </p:spPr>
        <p:txBody>
          <a:bodyPr wrap="square" rtlCol="0">
            <a:spAutoFit/>
          </a:bodyPr>
          <a:lstStyle/>
          <a:p>
            <a:r>
              <a:rPr lang="ru-RU" b="1" dirty="0" smtClean="0">
                <a:latin typeface="Arial Black" pitchFamily="34" charset="0"/>
              </a:rPr>
              <a:t>Термин « сын полка» появился после выхода в свет повести Валентина Катаева, до этого употреблялось слово « воспитанник» </a:t>
            </a:r>
            <a:endParaRPr lang="ru-RU" b="1" dirty="0">
              <a:latin typeface="Arial Black"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64513" name="Rectangle 1"/>
          <p:cNvSpPr>
            <a:spLocks noChangeArrowheads="1"/>
          </p:cNvSpPr>
          <p:nvPr/>
        </p:nvSpPr>
        <p:spPr bwMode="auto">
          <a:xfrm>
            <a:off x="0" y="844360"/>
            <a:ext cx="9144000"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Лев Кассиль, Макс </a:t>
            </a:r>
            <a:r>
              <a:rPr kumimoji="0" lang="ru-RU" sz="20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Поляновский</a:t>
            </a:r>
            <a:r>
              <a:rPr kumimoji="0" lang="ru-RU" sz="20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a:t>
            </a:r>
            <a:r>
              <a:rPr kumimoji="0" lang="ru-RU" sz="2000" b="0" i="0" u="none" strike="noStrike" cap="none" normalizeH="0" dirty="0" smtClean="0">
                <a:ln>
                  <a:noFill/>
                </a:ln>
                <a:solidFill>
                  <a:srgbClr val="000000"/>
                </a:solidFill>
                <a:effectLst/>
                <a:latin typeface="Verdana" pitchFamily="34" charset="0"/>
                <a:ea typeface="Calibri" pitchFamily="34" charset="0"/>
                <a:cs typeface="Times New Roman" pitchFamily="18" charset="0"/>
              </a:rPr>
              <a:t>«</a:t>
            </a:r>
            <a:r>
              <a:rPr kumimoji="0" lang="ru-RU" sz="20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Улица младшего сына»</a:t>
            </a:r>
            <a:endParaRPr kumimoji="0" lang="ru-RU"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В.Катаев. «Сын полка»</a:t>
            </a:r>
            <a:r>
              <a:rPr kumimoji="0" lang="ru-RU" sz="2000" b="0" i="0" u="none" strike="noStrike" cap="none" normalizeH="0" baseline="0" dirty="0" smtClean="0">
                <a:ln>
                  <a:noFill/>
                </a:ln>
                <a:solidFill>
                  <a:srgbClr val="000000"/>
                </a:solidFill>
                <a:effectLst/>
                <a:latin typeface="Calibri"/>
                <a:ea typeface="Calibri" pitchFamily="34" charset="0"/>
                <a:cs typeface="Times New Roman" pitchFamily="18" charset="0"/>
              </a:rPr>
              <a:t> </a:t>
            </a:r>
            <a:endParaRPr kumimoji="0" lang="ru-RU"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В.Богомолов. «Иван»</a:t>
            </a:r>
            <a:endParaRPr kumimoji="0" lang="ru-RU"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p>
            <a:pPr lvl="0" eaLnBrk="0" fontAlgn="base" hangingPunct="0">
              <a:spcBef>
                <a:spcPct val="0"/>
              </a:spcBef>
              <a:spcAft>
                <a:spcPct val="0"/>
              </a:spcAft>
              <a:buFontTx/>
              <a:buChar char="•"/>
            </a:pPr>
            <a:r>
              <a:rPr lang="ru-RU" sz="2000" dirty="0" smtClean="0">
                <a:solidFill>
                  <a:srgbClr val="000000"/>
                </a:solidFill>
                <a:latin typeface="Verdana" pitchFamily="34" charset="0"/>
                <a:ea typeface="Calibri" pitchFamily="34" charset="0"/>
                <a:cs typeface="Times New Roman" pitchFamily="18" charset="0"/>
              </a:rPr>
              <a:t> </a:t>
            </a:r>
            <a:r>
              <a:rPr lang="ru-RU" sz="2000" dirty="0" smtClean="0">
                <a:latin typeface="Arial" pitchFamily="34" charset="0"/>
                <a:cs typeface="Arial" pitchFamily="34" charset="0"/>
              </a:rPr>
              <a:t>Ч. Айтматов « Ранние журавли»</a:t>
            </a:r>
            <a:endParaRPr kumimoji="0" lang="ru-RU"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Л.Космодемьянская "Повесть о Зое и Шуре»</a:t>
            </a:r>
          </a:p>
          <a:p>
            <a:pPr marL="0" marR="0" lvl="0" indent="0" algn="l" defTabSz="914400" rtl="0" eaLnBrk="0" fontAlgn="base" latinLnBrk="0" hangingPunct="0">
              <a:lnSpc>
                <a:spcPct val="100000"/>
              </a:lnSpc>
              <a:spcBef>
                <a:spcPct val="0"/>
              </a:spcBef>
              <a:spcAft>
                <a:spcPct val="0"/>
              </a:spcAft>
              <a:buClrTx/>
              <a:buSzTx/>
              <a:buFontTx/>
              <a:buChar char="•"/>
              <a:tabLst/>
            </a:pPr>
            <a:r>
              <a:rPr lang="ru-RU" sz="2000" dirty="0" smtClean="0">
                <a:solidFill>
                  <a:srgbClr val="000000"/>
                </a:solidFill>
                <a:latin typeface="Verdana" pitchFamily="34" charset="0"/>
                <a:ea typeface="Calibri" pitchFamily="34" charset="0"/>
                <a:cs typeface="Times New Roman" pitchFamily="18" charset="0"/>
              </a:rPr>
              <a:t> Е. Кошевая «Повесть о сыне»</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ru-RU" sz="20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Миксон</a:t>
            </a:r>
            <a:r>
              <a:rPr kumimoji="0" lang="ru-RU" sz="20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 Жила была» </a:t>
            </a:r>
          </a:p>
          <a:p>
            <a:pPr lvl="0" eaLnBrk="0" fontAlgn="base" hangingPunct="0">
              <a:spcBef>
                <a:spcPct val="0"/>
              </a:spcBef>
              <a:spcAft>
                <a:spcPct val="0"/>
              </a:spcAft>
              <a:buFontTx/>
              <a:buChar char="•"/>
            </a:pPr>
            <a:r>
              <a:rPr lang="ru-RU" sz="2000" dirty="0" smtClean="0">
                <a:solidFill>
                  <a:srgbClr val="000000"/>
                </a:solidFill>
                <a:latin typeface="Verdana" pitchFamily="34" charset="0"/>
                <a:ea typeface="Calibri" pitchFamily="34" charset="0"/>
                <a:cs typeface="Times New Roman" pitchFamily="18" charset="0"/>
              </a:rPr>
              <a:t> </a:t>
            </a:r>
            <a:r>
              <a:rPr lang="ru-RU" sz="2000" dirty="0" smtClean="0">
                <a:latin typeface="Arial" pitchFamily="34" charset="0"/>
                <a:cs typeface="Arial" pitchFamily="34" charset="0"/>
              </a:rPr>
              <a:t>Сборник «Рядом с отцами»</a:t>
            </a:r>
            <a:endParaRPr lang="ru-RU" sz="2000" dirty="0" smtClean="0">
              <a:solidFill>
                <a:srgbClr val="000000"/>
              </a:solidFill>
              <a:latin typeface="Verdana" pitchFamily="34" charset="0"/>
              <a:ea typeface="Calibri" pitchFamily="34" charset="0"/>
              <a:cs typeface="Times New Roman" pitchFamily="18" charset="0"/>
            </a:endParaRPr>
          </a:p>
          <a:p>
            <a:pPr lvl="0" eaLnBrk="0" fontAlgn="base" hangingPunct="0">
              <a:spcBef>
                <a:spcPct val="0"/>
              </a:spcBef>
              <a:spcAft>
                <a:spcPct val="0"/>
              </a:spcAft>
              <a:buFontTx/>
              <a:buChar char="•"/>
            </a:pPr>
            <a:r>
              <a:rPr kumimoji="0" lang="ru-RU" sz="20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lang="ru-RU" sz="2000" dirty="0" smtClean="0">
                <a:latin typeface="Arial" pitchFamily="34" charset="0"/>
                <a:cs typeface="Arial" pitchFamily="34" charset="0"/>
              </a:rPr>
              <a:t>Сборник « Дети военной поры»</a:t>
            </a:r>
            <a:endParaRPr kumimoji="0" lang="ru-RU" sz="20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endParaRPr>
          </a:p>
          <a:p>
            <a:pPr lvl="0" eaLnBrk="0" fontAlgn="base" hangingPunct="0">
              <a:spcBef>
                <a:spcPct val="0"/>
              </a:spcBef>
              <a:spcAft>
                <a:spcPct val="0"/>
              </a:spcAft>
              <a:buFontTx/>
              <a:buChar char="•"/>
            </a:pPr>
            <a:r>
              <a:rPr lang="ru-RU" sz="2000" dirty="0" smtClean="0">
                <a:solidFill>
                  <a:srgbClr val="000000"/>
                </a:solidFill>
                <a:latin typeface="Verdana" pitchFamily="34" charset="0"/>
                <a:ea typeface="Calibri" pitchFamily="34" charset="0"/>
                <a:cs typeface="Times New Roman" pitchFamily="18" charset="0"/>
              </a:rPr>
              <a:t> </a:t>
            </a:r>
            <a:r>
              <a:rPr lang="ru-RU" sz="2000" dirty="0" smtClean="0">
                <a:latin typeface="Arial" pitchFamily="34" charset="0"/>
                <a:cs typeface="Arial" pitchFamily="34" charset="0"/>
              </a:rPr>
              <a:t>Сборник « Час мужества»</a:t>
            </a:r>
          </a:p>
          <a:p>
            <a:pPr lvl="0" eaLnBrk="0" fontAlgn="base" hangingPunct="0">
              <a:spcBef>
                <a:spcPct val="0"/>
              </a:spcBef>
              <a:spcAft>
                <a:spcPct val="0"/>
              </a:spcAft>
              <a:buFontTx/>
              <a:buChar char="•"/>
            </a:pPr>
            <a:r>
              <a:rPr kumimoji="0" lang="ru-RU" sz="2000" b="0" i="0" u="none" strike="noStrike" cap="none" normalizeH="0" baseline="0" dirty="0" smtClean="0">
                <a:ln>
                  <a:noFill/>
                </a:ln>
                <a:solidFill>
                  <a:srgbClr val="000000"/>
                </a:solidFill>
                <a:effectLst/>
                <a:latin typeface="Arial" pitchFamily="34" charset="0"/>
                <a:ea typeface="Calibri" pitchFamily="34" charset="0"/>
                <a:cs typeface="Arial" pitchFamily="34" charset="0"/>
              </a:rPr>
              <a:t> Алексеев</a:t>
            </a:r>
            <a:r>
              <a:rPr kumimoji="0" lang="ru-RU" sz="2000" b="0" i="0" u="none" strike="noStrike" cap="none" normalizeH="0" dirty="0" smtClean="0">
                <a:ln>
                  <a:noFill/>
                </a:ln>
                <a:solidFill>
                  <a:srgbClr val="000000"/>
                </a:solidFill>
                <a:effectLst/>
                <a:latin typeface="Arial" pitchFamily="34" charset="0"/>
                <a:ea typeface="Calibri" pitchFamily="34" charset="0"/>
                <a:cs typeface="Arial" pitchFamily="34" charset="0"/>
              </a:rPr>
              <a:t> «</a:t>
            </a:r>
            <a:r>
              <a:rPr kumimoji="0" lang="ru-RU" sz="2000" b="0" i="0" u="none" strike="noStrike" cap="none" normalizeH="0" baseline="0" dirty="0" smtClean="0">
                <a:ln>
                  <a:noFill/>
                </a:ln>
                <a:solidFill>
                  <a:srgbClr val="000000"/>
                </a:solidFill>
                <a:effectLst/>
                <a:latin typeface="Arial" pitchFamily="34" charset="0"/>
                <a:ea typeface="Calibri" pitchFamily="34" charset="0"/>
                <a:cs typeface="Arial" pitchFamily="34" charset="0"/>
              </a:rPr>
              <a:t> Рассказы о войне»</a:t>
            </a:r>
            <a:endParaRPr kumimoji="0" lang="ru-RU" sz="2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TextBox 6"/>
          <p:cNvSpPr txBox="1"/>
          <p:nvPr/>
        </p:nvSpPr>
        <p:spPr>
          <a:xfrm>
            <a:off x="1043608" y="476672"/>
            <a:ext cx="7272808" cy="400110"/>
          </a:xfrm>
          <a:prstGeom prst="rect">
            <a:avLst/>
          </a:prstGeom>
          <a:noFill/>
        </p:spPr>
        <p:txBody>
          <a:bodyPr wrap="square" rtlCol="0">
            <a:spAutoFit/>
          </a:bodyPr>
          <a:lstStyle/>
          <a:p>
            <a:r>
              <a:rPr lang="ru-RU" sz="2000" dirty="0" smtClean="0">
                <a:solidFill>
                  <a:srgbClr val="FF0000"/>
                </a:solidFill>
                <a:latin typeface="Arial Black" pitchFamily="34" charset="0"/>
              </a:rPr>
              <a:t>Эти книги есть в нашей школьной библиотеке</a:t>
            </a:r>
            <a:endParaRPr lang="ru-RU" sz="2000" dirty="0">
              <a:solidFill>
                <a:srgbClr val="FF0000"/>
              </a:solidFill>
              <a:latin typeface="Arial Black" pitchFamily="34" charset="0"/>
            </a:endParaRPr>
          </a:p>
        </p:txBody>
      </p:sp>
      <p:pic>
        <p:nvPicPr>
          <p:cNvPr id="64515" name="Picture 3" descr="C:\Users\User\Desktop\1015146249.jpg"/>
          <p:cNvPicPr>
            <a:picLocks noChangeAspect="1" noChangeArrowheads="1"/>
          </p:cNvPicPr>
          <p:nvPr/>
        </p:nvPicPr>
        <p:blipFill>
          <a:blip r:embed="rId3" cstate="print"/>
          <a:srcRect/>
          <a:stretch>
            <a:fillRect/>
          </a:stretch>
        </p:blipFill>
        <p:spPr bwMode="auto">
          <a:xfrm>
            <a:off x="6948264" y="1556792"/>
            <a:ext cx="1259165" cy="2016224"/>
          </a:xfrm>
          <a:prstGeom prst="rect">
            <a:avLst/>
          </a:prstGeom>
          <a:noFill/>
        </p:spPr>
      </p:pic>
      <p:pic>
        <p:nvPicPr>
          <p:cNvPr id="64516" name="Picture 4" descr="C:\Users\User\Desktop\-------------600-x-927-_5846336065972575.jpg"/>
          <p:cNvPicPr>
            <a:picLocks noChangeAspect="1" noChangeArrowheads="1"/>
          </p:cNvPicPr>
          <p:nvPr/>
        </p:nvPicPr>
        <p:blipFill>
          <a:blip r:embed="rId4" cstate="print"/>
          <a:srcRect/>
          <a:stretch>
            <a:fillRect/>
          </a:stretch>
        </p:blipFill>
        <p:spPr bwMode="auto">
          <a:xfrm>
            <a:off x="8028384" y="3573016"/>
            <a:ext cx="1246873" cy="2016224"/>
          </a:xfrm>
          <a:prstGeom prst="rect">
            <a:avLst/>
          </a:prstGeom>
          <a:noFill/>
        </p:spPr>
      </p:pic>
      <p:pic>
        <p:nvPicPr>
          <p:cNvPr id="64518" name="Picture 6" descr="C:\Users\User\Desktop\product_img_2362.jpg"/>
          <p:cNvPicPr>
            <a:picLocks noChangeAspect="1" noChangeArrowheads="1"/>
          </p:cNvPicPr>
          <p:nvPr/>
        </p:nvPicPr>
        <p:blipFill>
          <a:blip r:embed="rId5" cstate="print"/>
          <a:srcRect/>
          <a:stretch>
            <a:fillRect/>
          </a:stretch>
        </p:blipFill>
        <p:spPr bwMode="auto">
          <a:xfrm>
            <a:off x="4716016" y="2852936"/>
            <a:ext cx="1224136" cy="2015894"/>
          </a:xfrm>
          <a:prstGeom prst="rect">
            <a:avLst/>
          </a:prstGeom>
          <a:noFill/>
        </p:spPr>
      </p:pic>
      <p:pic>
        <p:nvPicPr>
          <p:cNvPr id="64519" name="Picture 7" descr="C:\Users\User\Desktop\porasskazamiknigam5.jpg"/>
          <p:cNvPicPr>
            <a:picLocks noChangeAspect="1" noChangeArrowheads="1"/>
          </p:cNvPicPr>
          <p:nvPr/>
        </p:nvPicPr>
        <p:blipFill>
          <a:blip r:embed="rId6" cstate="print"/>
          <a:srcRect/>
          <a:stretch>
            <a:fillRect/>
          </a:stretch>
        </p:blipFill>
        <p:spPr bwMode="auto">
          <a:xfrm>
            <a:off x="5940152" y="2060848"/>
            <a:ext cx="1224136" cy="1843658"/>
          </a:xfrm>
          <a:prstGeom prst="rect">
            <a:avLst/>
          </a:prstGeom>
          <a:noFill/>
        </p:spPr>
      </p:pic>
      <p:pic>
        <p:nvPicPr>
          <p:cNvPr id="64520" name="Picture 8" descr="C:\Users\User\Desktop\1365625483_alekseev_-_rasskazy_o_voyne.jpg"/>
          <p:cNvPicPr>
            <a:picLocks noChangeAspect="1" noChangeArrowheads="1"/>
          </p:cNvPicPr>
          <p:nvPr/>
        </p:nvPicPr>
        <p:blipFill>
          <a:blip r:embed="rId7" cstate="print"/>
          <a:srcRect/>
          <a:stretch>
            <a:fillRect/>
          </a:stretch>
        </p:blipFill>
        <p:spPr bwMode="auto">
          <a:xfrm>
            <a:off x="7919864" y="260648"/>
            <a:ext cx="1224136" cy="1859027"/>
          </a:xfrm>
          <a:prstGeom prst="rect">
            <a:avLst/>
          </a:prstGeom>
          <a:noFill/>
        </p:spPr>
      </p:pic>
      <p:pic>
        <p:nvPicPr>
          <p:cNvPr id="8" name="Picture 2" descr="C:\Users\User\Desktop\Новая папка\война - презент\screen8.jpg"/>
          <p:cNvPicPr>
            <a:picLocks noChangeAspect="1" noChangeArrowheads="1"/>
          </p:cNvPicPr>
          <p:nvPr/>
        </p:nvPicPr>
        <p:blipFill>
          <a:blip r:embed="rId8" cstate="print"/>
          <a:srcRect l="5168" t="29328" r="68457" b="23422"/>
          <a:stretch>
            <a:fillRect/>
          </a:stretch>
        </p:blipFill>
        <p:spPr bwMode="auto">
          <a:xfrm>
            <a:off x="8100392" y="1556792"/>
            <a:ext cx="1387294" cy="1872208"/>
          </a:xfrm>
          <a:prstGeom prst="rect">
            <a:avLst/>
          </a:prstGeom>
          <a:noFill/>
        </p:spPr>
      </p:pic>
      <p:pic>
        <p:nvPicPr>
          <p:cNvPr id="64514" name="Picture 2" descr="C:\Users\User\Desktop\4MPOSO-XtEqZX0bZGdyj0G9LbqeVUGY7x_rcaA9XHgMS94CroNaAet2vhzxmJVoniuNe8g7W3OuQWgMv6QDpEdp_Vc6M1-UjVfR0eFndxXM.jpg"/>
          <p:cNvPicPr>
            <a:picLocks noChangeAspect="1" noChangeArrowheads="1"/>
          </p:cNvPicPr>
          <p:nvPr/>
        </p:nvPicPr>
        <p:blipFill>
          <a:blip r:embed="rId9" cstate="print"/>
          <a:srcRect b="11111"/>
          <a:stretch>
            <a:fillRect/>
          </a:stretch>
        </p:blipFill>
        <p:spPr bwMode="auto">
          <a:xfrm>
            <a:off x="5292080" y="4221088"/>
            <a:ext cx="1331640" cy="1872208"/>
          </a:xfrm>
          <a:prstGeom prst="rect">
            <a:avLst/>
          </a:prstGeom>
          <a:noFill/>
        </p:spPr>
      </p:pic>
      <p:pic>
        <p:nvPicPr>
          <p:cNvPr id="64517" name="Picture 5" descr="C:\Users\User\Desktop\5022452033_0.jpg"/>
          <p:cNvPicPr>
            <a:picLocks noChangeAspect="1" noChangeArrowheads="1"/>
          </p:cNvPicPr>
          <p:nvPr/>
        </p:nvPicPr>
        <p:blipFill>
          <a:blip r:embed="rId10" cstate="print"/>
          <a:srcRect l="5244" t="16676" r="2985" b="4116"/>
          <a:stretch>
            <a:fillRect/>
          </a:stretch>
        </p:blipFill>
        <p:spPr bwMode="auto">
          <a:xfrm>
            <a:off x="6660232" y="3717032"/>
            <a:ext cx="1283052" cy="2016224"/>
          </a:xfrm>
          <a:prstGeom prst="rect">
            <a:avLst/>
          </a:prstGeom>
          <a:noFill/>
        </p:spPr>
      </p:pic>
      <p:pic>
        <p:nvPicPr>
          <p:cNvPr id="64521" name="Picture 9" descr="C:\Users\User\Desktop\rannie_zhuravli.jpg"/>
          <p:cNvPicPr>
            <a:picLocks noChangeAspect="1" noChangeArrowheads="1"/>
          </p:cNvPicPr>
          <p:nvPr/>
        </p:nvPicPr>
        <p:blipFill>
          <a:blip r:embed="rId11" cstate="print"/>
          <a:srcRect/>
          <a:stretch>
            <a:fillRect/>
          </a:stretch>
        </p:blipFill>
        <p:spPr bwMode="auto">
          <a:xfrm>
            <a:off x="3995936" y="4581128"/>
            <a:ext cx="1294078" cy="1944216"/>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graphicFrame>
        <p:nvGraphicFramePr>
          <p:cNvPr id="7" name="Содержимое 6"/>
          <p:cNvGraphicFramePr>
            <a:graphicFrameLocks noGrp="1"/>
          </p:cNvGraphicFramePr>
          <p:nvPr>
            <p:ph idx="1"/>
          </p:nvPr>
        </p:nvGraphicFramePr>
        <p:xfrm>
          <a:off x="3809906" y="3534569"/>
          <a:ext cx="1524187" cy="657225"/>
        </p:xfrm>
        <a:graphic>
          <a:graphicData uri="http://schemas.openxmlformats.org/drawingml/2006/table">
            <a:tbl>
              <a:tblPr/>
              <a:tblGrid>
                <a:gridCol w="866775"/>
                <a:gridCol w="657412"/>
              </a:tblGrid>
              <a:tr h="0">
                <a:tc>
                  <a:txBody>
                    <a:bodyPr/>
                    <a:lstStyle/>
                    <a:p>
                      <a:pPr>
                        <a:lnSpc>
                          <a:spcPct val="115000"/>
                        </a:lnSpc>
                        <a:spcAft>
                          <a:spcPts val="0"/>
                        </a:spcAft>
                      </a:pPr>
                      <a:r>
                        <a:rPr lang="ru-RU" sz="750">
                          <a:solidFill>
                            <a:srgbClr val="000000"/>
                          </a:solidFill>
                          <a:latin typeface="Tahoma"/>
                          <a:ea typeface="Times New Roman"/>
                          <a:cs typeface="Times New Roman"/>
                        </a:rPr>
                        <a:t>Автор/составитель:</a:t>
                      </a:r>
                      <a:endParaRPr lang="ru-RU" sz="1100">
                        <a:latin typeface="Calibri"/>
                        <a:ea typeface="Calibri"/>
                        <a:cs typeface="Times New Roman"/>
                      </a:endParaRPr>
                    </a:p>
                  </a:txBody>
                  <a:tcPr marL="0" marR="0" marT="0" marB="0">
                    <a:lnL>
                      <a:noFill/>
                    </a:lnL>
                    <a:lnR>
                      <a:noFill/>
                    </a:lnR>
                    <a:lnT>
                      <a:noFill/>
                    </a:lnT>
                    <a:lnB>
                      <a:noFill/>
                    </a:lnB>
                    <a:solidFill>
                      <a:srgbClr val="FFFFFF"/>
                    </a:solidFill>
                  </a:tcPr>
                </a:tc>
                <a:tc>
                  <a:txBody>
                    <a:bodyPr/>
                    <a:lstStyle/>
                    <a:p>
                      <a:pPr>
                        <a:lnSpc>
                          <a:spcPct val="115000"/>
                        </a:lnSpc>
                        <a:spcAft>
                          <a:spcPts val="0"/>
                        </a:spcAft>
                      </a:pPr>
                      <a:r>
                        <a:rPr lang="ru-RU" sz="750" u="sng">
                          <a:solidFill>
                            <a:srgbClr val="311FD0"/>
                          </a:solidFill>
                          <a:latin typeface="Tahoma"/>
                          <a:ea typeface="Times New Roman"/>
                          <a:cs typeface="Times New Roman"/>
                          <a:hlinkClick r:id="rId3"/>
                        </a:rPr>
                        <a:t>Катаев В.П.</a:t>
                      </a:r>
                      <a:endParaRPr lang="ru-RU" sz="1100">
                        <a:latin typeface="Calibri"/>
                        <a:ea typeface="Calibri"/>
                        <a:cs typeface="Times New Roman"/>
                      </a:endParaRPr>
                    </a:p>
                  </a:txBody>
                  <a:tcPr marL="79375" marR="0" marT="0" marB="0">
                    <a:lnL>
                      <a:noFill/>
                    </a:lnL>
                    <a:lnR>
                      <a:noFill/>
                    </a:lnR>
                    <a:lnT>
                      <a:noFill/>
                    </a:lnT>
                    <a:lnB>
                      <a:noFill/>
                    </a:lnB>
                    <a:solidFill>
                      <a:srgbClr val="FFFFFF"/>
                    </a:solidFill>
                  </a:tcPr>
                </a:tc>
              </a:tr>
              <a:tr h="0">
                <a:tc>
                  <a:txBody>
                    <a:bodyPr/>
                    <a:lstStyle/>
                    <a:p>
                      <a:pPr>
                        <a:lnSpc>
                          <a:spcPct val="115000"/>
                        </a:lnSpc>
                        <a:spcAft>
                          <a:spcPts val="0"/>
                        </a:spcAft>
                      </a:pPr>
                      <a:r>
                        <a:rPr lang="ru-RU" sz="750">
                          <a:solidFill>
                            <a:srgbClr val="000000"/>
                          </a:solidFill>
                          <a:latin typeface="Tahoma"/>
                          <a:ea typeface="Times New Roman"/>
                          <a:cs typeface="Times New Roman"/>
                        </a:rPr>
                        <a:t>Издательство:</a:t>
                      </a:r>
                      <a:endParaRPr lang="ru-RU" sz="1100">
                        <a:latin typeface="Calibri"/>
                        <a:ea typeface="Calibri"/>
                        <a:cs typeface="Times New Roman"/>
                      </a:endParaRPr>
                    </a:p>
                  </a:txBody>
                  <a:tcPr marL="0" marR="0" marT="0" marB="0">
                    <a:lnL>
                      <a:noFill/>
                    </a:lnL>
                    <a:lnR>
                      <a:noFill/>
                    </a:lnR>
                    <a:lnT>
                      <a:noFill/>
                    </a:lnT>
                    <a:lnB>
                      <a:noFill/>
                    </a:lnB>
                    <a:solidFill>
                      <a:srgbClr val="FFFFFF"/>
                    </a:solidFill>
                  </a:tcPr>
                </a:tc>
                <a:tc>
                  <a:txBody>
                    <a:bodyPr/>
                    <a:lstStyle/>
                    <a:p>
                      <a:pPr>
                        <a:lnSpc>
                          <a:spcPct val="115000"/>
                        </a:lnSpc>
                        <a:spcAft>
                          <a:spcPts val="0"/>
                        </a:spcAft>
                      </a:pPr>
                      <a:r>
                        <a:rPr lang="ru-RU" sz="750" u="sng">
                          <a:solidFill>
                            <a:srgbClr val="311FD0"/>
                          </a:solidFill>
                          <a:latin typeface="Tahoma"/>
                          <a:ea typeface="Times New Roman"/>
                          <a:cs typeface="Times New Roman"/>
                          <a:hlinkClick r:id="rId4"/>
                        </a:rPr>
                        <a:t>АСТ</a:t>
                      </a:r>
                      <a:endParaRPr lang="ru-RU" sz="1100">
                        <a:latin typeface="Calibri"/>
                        <a:ea typeface="Calibri"/>
                        <a:cs typeface="Times New Roman"/>
                      </a:endParaRPr>
                    </a:p>
                  </a:txBody>
                  <a:tcPr marL="79375" marR="0" marT="0" marB="0">
                    <a:lnL>
                      <a:noFill/>
                    </a:lnL>
                    <a:lnR>
                      <a:noFill/>
                    </a:lnR>
                    <a:lnT>
                      <a:noFill/>
                    </a:lnT>
                    <a:lnB>
                      <a:noFill/>
                    </a:lnB>
                    <a:solidFill>
                      <a:srgbClr val="FFFFFF"/>
                    </a:solidFill>
                  </a:tcPr>
                </a:tc>
              </a:tr>
              <a:tr h="0">
                <a:tc>
                  <a:txBody>
                    <a:bodyPr/>
                    <a:lstStyle/>
                    <a:p>
                      <a:pPr>
                        <a:lnSpc>
                          <a:spcPct val="115000"/>
                        </a:lnSpc>
                        <a:spcAft>
                          <a:spcPts val="0"/>
                        </a:spcAft>
                      </a:pPr>
                      <a:r>
                        <a:rPr lang="ru-RU" sz="750">
                          <a:solidFill>
                            <a:srgbClr val="000000"/>
                          </a:solidFill>
                          <a:latin typeface="Tahoma"/>
                          <a:ea typeface="Times New Roman"/>
                          <a:cs typeface="Times New Roman"/>
                        </a:rPr>
                        <a:t>Серия:</a:t>
                      </a:r>
                      <a:endParaRPr lang="ru-RU" sz="1100">
                        <a:latin typeface="Calibri"/>
                        <a:ea typeface="Calibri"/>
                        <a:cs typeface="Times New Roman"/>
                      </a:endParaRPr>
                    </a:p>
                  </a:txBody>
                  <a:tcPr marL="0" marR="0" marT="0" marB="0">
                    <a:lnL>
                      <a:noFill/>
                    </a:lnL>
                    <a:lnR>
                      <a:noFill/>
                    </a:lnR>
                    <a:lnT>
                      <a:noFill/>
                    </a:lnT>
                    <a:lnB>
                      <a:noFill/>
                    </a:lnB>
                    <a:solidFill>
                      <a:srgbClr val="FFFFFF"/>
                    </a:solidFill>
                  </a:tcPr>
                </a:tc>
                <a:tc>
                  <a:txBody>
                    <a:bodyPr/>
                    <a:lstStyle/>
                    <a:p>
                      <a:pPr>
                        <a:lnSpc>
                          <a:spcPct val="115000"/>
                        </a:lnSpc>
                        <a:spcAft>
                          <a:spcPts val="0"/>
                        </a:spcAft>
                      </a:pPr>
                      <a:r>
                        <a:rPr lang="ru-RU" sz="750" u="sng" dirty="0">
                          <a:solidFill>
                            <a:srgbClr val="311FD0"/>
                          </a:solidFill>
                          <a:latin typeface="Tahoma"/>
                          <a:ea typeface="Times New Roman"/>
                          <a:cs typeface="Times New Roman"/>
                          <a:hlinkClick r:id="rId5" tooltip="Серия &quot;Бессмертный полк. 75 лет Победы&quot;"/>
                        </a:rPr>
                        <a:t>Бессмертный полк. 75 лет Победы</a:t>
                      </a:r>
                      <a:endParaRPr lang="ru-RU" sz="1100" dirty="0">
                        <a:latin typeface="Calibri"/>
                        <a:ea typeface="Calibri"/>
                        <a:cs typeface="Times New Roman"/>
                      </a:endParaRPr>
                    </a:p>
                  </a:txBody>
                  <a:tcPr marL="79375" marR="0" marT="0" marB="0">
                    <a:lnL>
                      <a:noFill/>
                    </a:lnL>
                    <a:lnR>
                      <a:noFill/>
                    </a:lnR>
                    <a:lnT>
                      <a:noFill/>
                    </a:lnT>
                    <a:lnB>
                      <a:noFill/>
                    </a:lnB>
                    <a:solidFill>
                      <a:srgbClr val="FFFFFF"/>
                    </a:solidFill>
                  </a:tcPr>
                </a:tc>
              </a:tr>
            </a:tbl>
          </a:graphicData>
        </a:graphic>
      </p:graphicFrame>
      <p:pic>
        <p:nvPicPr>
          <p:cNvPr id="1026" name="Picture 2" descr="C:\Users\User\Desktop\PomnimSlideMini.jpg"/>
          <p:cNvPicPr>
            <a:picLocks noChangeAspect="1" noChangeArrowheads="1"/>
          </p:cNvPicPr>
          <p:nvPr/>
        </p:nvPicPr>
        <p:blipFill>
          <a:blip r:embed="rId6" cstate="print"/>
          <a:srcRect/>
          <a:stretch>
            <a:fillRect/>
          </a:stretch>
        </p:blipFill>
        <p:spPr bwMode="auto">
          <a:xfrm>
            <a:off x="0" y="-891480"/>
            <a:ext cx="9468545" cy="7749480"/>
          </a:xfrm>
          <a:prstGeom prst="rect">
            <a:avLst/>
          </a:prstGeom>
          <a:noFill/>
        </p:spPr>
      </p:pic>
      <p:pic>
        <p:nvPicPr>
          <p:cNvPr id="79874" name="Picture 2" descr="C:\Users\User\Desktop\обзор книг о войне (2)\3879097.jpg"/>
          <p:cNvPicPr>
            <a:picLocks noChangeAspect="1" noChangeArrowheads="1"/>
          </p:cNvPicPr>
          <p:nvPr/>
        </p:nvPicPr>
        <p:blipFill>
          <a:blip r:embed="rId7" cstate="print"/>
          <a:srcRect/>
          <a:stretch>
            <a:fillRect/>
          </a:stretch>
        </p:blipFill>
        <p:spPr bwMode="auto">
          <a:xfrm>
            <a:off x="0" y="404664"/>
            <a:ext cx="2771800" cy="4176464"/>
          </a:xfrm>
          <a:prstGeom prst="rect">
            <a:avLst/>
          </a:prstGeom>
          <a:noFill/>
        </p:spPr>
      </p:pic>
      <p:sp>
        <p:nvSpPr>
          <p:cNvPr id="79873" name="Rectangle 1"/>
          <p:cNvSpPr>
            <a:spLocks noChangeArrowheads="1"/>
          </p:cNvSpPr>
          <p:nvPr/>
        </p:nvSpPr>
        <p:spPr bwMode="auto">
          <a:xfrm>
            <a:off x="2771800" y="314532"/>
            <a:ext cx="6624736"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C00000"/>
                </a:solidFill>
                <a:effectLst/>
                <a:latin typeface="Tahoma" pitchFamily="34" charset="0"/>
                <a:ea typeface="Times New Roman" pitchFamily="18" charset="0"/>
                <a:cs typeface="Tahoma" pitchFamily="34" charset="0"/>
              </a:rPr>
              <a:t>КНИГИ ВЫШЕДШИЕ К  75- </a:t>
            </a:r>
            <a:r>
              <a:rPr kumimoji="0" lang="ru-RU" b="1" i="0" u="none" strike="noStrike" cap="none" normalizeH="0" baseline="0" dirty="0" err="1" smtClean="0">
                <a:ln>
                  <a:noFill/>
                </a:ln>
                <a:solidFill>
                  <a:srgbClr val="C00000"/>
                </a:solidFill>
                <a:effectLst/>
                <a:latin typeface="Tahoma" pitchFamily="34" charset="0"/>
                <a:ea typeface="Times New Roman" pitchFamily="18" charset="0"/>
                <a:cs typeface="Tahoma" pitchFamily="34" charset="0"/>
              </a:rPr>
              <a:t>летию</a:t>
            </a:r>
            <a:r>
              <a:rPr kumimoji="0" lang="ru-RU" b="1" i="0" u="none" strike="noStrike" cap="none" normalizeH="0" baseline="0" dirty="0" smtClean="0">
                <a:ln>
                  <a:noFill/>
                </a:ln>
                <a:solidFill>
                  <a:srgbClr val="C00000"/>
                </a:solidFill>
                <a:effectLst/>
                <a:latin typeface="Tahoma" pitchFamily="34" charset="0"/>
                <a:ea typeface="Times New Roman" pitchFamily="18" charset="0"/>
                <a:cs typeface="Tahoma" pitchFamily="34" charset="0"/>
              </a:rPr>
              <a:t>                                               со ДНЯ ПОБЕДЫ</a:t>
            </a:r>
            <a:endParaRPr kumimoji="0" lang="ru-RU" sz="1600" b="1" i="0" u="none" strike="noStrike" cap="none" normalizeH="0" baseline="0" dirty="0" smtClean="0">
              <a:ln>
                <a:noFill/>
              </a:ln>
              <a:solidFill>
                <a:srgbClr val="C00000"/>
              </a:solidFill>
              <a:effectLst/>
              <a:latin typeface="Tahoma" pitchFamily="34" charset="0"/>
              <a:ea typeface="Times New Roman" pitchFamily="18" charset="0"/>
              <a:cs typeface="Tahoma"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111111"/>
                </a:solidFill>
                <a:effectLst/>
                <a:latin typeface="Tahoma" pitchFamily="34" charset="0"/>
                <a:ea typeface="Times New Roman" pitchFamily="18" charset="0"/>
                <a:cs typeface="Tahoma" pitchFamily="34" charset="0"/>
              </a:rPr>
              <a:t> В. Катаев Сын полка. С </a:t>
            </a:r>
            <a:r>
              <a:rPr kumimoji="0" lang="ru-RU" sz="1600" b="1" i="0" u="none" strike="noStrike" cap="none" normalizeH="0" baseline="0" dirty="0" err="1" smtClean="0">
                <a:ln>
                  <a:noFill/>
                </a:ln>
                <a:solidFill>
                  <a:srgbClr val="111111"/>
                </a:solidFill>
                <a:effectLst/>
                <a:latin typeface="Tahoma" pitchFamily="34" charset="0"/>
                <a:ea typeface="Times New Roman" pitchFamily="18" charset="0"/>
                <a:cs typeface="Tahoma" pitchFamily="34" charset="0"/>
              </a:rPr>
              <a:t>непридуманными</a:t>
            </a:r>
            <a:r>
              <a:rPr kumimoji="0" lang="ru-RU" sz="1600" b="1" i="0" u="none" strike="noStrike" cap="none" normalizeH="0" baseline="0" dirty="0" smtClean="0">
                <a:ln>
                  <a:noFill/>
                </a:ln>
                <a:solidFill>
                  <a:srgbClr val="111111"/>
                </a:solidFill>
                <a:effectLst/>
                <a:latin typeface="Tahoma" pitchFamily="34" charset="0"/>
                <a:ea typeface="Times New Roman" pitchFamily="18" charset="0"/>
                <a:cs typeface="Tahoma" pitchFamily="34" charset="0"/>
              </a:rPr>
              <a:t> историями о детях на войне</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Известная повесть Валентина Катаева давно любима читателем. В годы Великой Отечественной писатель работал военным корреспондентом и оставил о ней много статей, очерков, рассказов. Прошедший войну, узнавший о разных солдатских судьбах, многое увидевший и прочувствовавший, он достоверно представил в своих произведениях то страшное время.</a:t>
            </a:r>
            <a:b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Тема "дети на войне" - особая в русской литературе. История Вани Солнцева, главного героя повести "Сын полка", была хорошо знакома многим мальчишкам военной поры.</a:t>
            </a:r>
            <a:b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 образе Вани они узнавали себя. И это подтверждают опубликованные в книге рассказы людей, которые в те далекие дни были детьми и которым наравне со взрослыми пришлось идти на фронт, трудиться в тылу, стать узниками концлагерей, столкнуться с оккупацией, потерять близких родственников, но выжить и не пасть духом.</a:t>
            </a:r>
            <a:b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Почитайте эту книгу,</a:t>
            </a:r>
            <a:r>
              <a:rPr kumimoji="0" lang="ru-RU" b="0"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вы увидите, что она придаст </a:t>
            </a:r>
            <a:r>
              <a:rPr lang="ru-RU" dirty="0" smtClean="0">
                <a:solidFill>
                  <a:srgbClr val="000000"/>
                </a:solidFill>
                <a:latin typeface="Times New Roman" pitchFamily="18" charset="0"/>
                <a:ea typeface="Times New Roman" pitchFamily="18" charset="0"/>
                <a:cs typeface="Times New Roman" pitchFamily="18" charset="0"/>
              </a:rPr>
              <a:t>вам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уверенности в собственных силах, поможет в любых жизненных испытаниях.</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030052"/>
          </a:xfrm>
          <a:prstGeom prst="rect">
            <a:avLst/>
          </a:prstGeom>
          <a:noFill/>
        </p:spPr>
      </p:pic>
      <p:sp>
        <p:nvSpPr>
          <p:cNvPr id="7" name="Прямоугольник 6"/>
          <p:cNvSpPr/>
          <p:nvPr/>
        </p:nvSpPr>
        <p:spPr>
          <a:xfrm>
            <a:off x="251520" y="836712"/>
            <a:ext cx="8892480" cy="646331"/>
          </a:xfrm>
          <a:prstGeom prst="rect">
            <a:avLst/>
          </a:prstGeom>
        </p:spPr>
        <p:txBody>
          <a:bodyPr wrap="square">
            <a:spAutoFit/>
          </a:bodyPr>
          <a:lstStyle/>
          <a:p>
            <a:r>
              <a:rPr lang="ru-RU" dirty="0" smtClean="0"/>
              <a:t/>
            </a:r>
            <a:br>
              <a:rPr lang="ru-RU" dirty="0" smtClean="0"/>
            </a:br>
            <a:endParaRPr lang="ru-RU" dirty="0"/>
          </a:p>
        </p:txBody>
      </p:sp>
      <p:pic>
        <p:nvPicPr>
          <p:cNvPr id="2050" name="Picture 2" descr="C:\Users\User\Desktop\обзор книг о войне (2)\3872999.jpg"/>
          <p:cNvPicPr>
            <a:picLocks noChangeAspect="1" noChangeArrowheads="1"/>
          </p:cNvPicPr>
          <p:nvPr/>
        </p:nvPicPr>
        <p:blipFill>
          <a:blip r:embed="rId3" cstate="print"/>
          <a:srcRect/>
          <a:stretch>
            <a:fillRect/>
          </a:stretch>
        </p:blipFill>
        <p:spPr bwMode="auto">
          <a:xfrm>
            <a:off x="1" y="404664"/>
            <a:ext cx="2267744" cy="3024336"/>
          </a:xfrm>
          <a:prstGeom prst="rect">
            <a:avLst/>
          </a:prstGeom>
          <a:noFill/>
        </p:spPr>
      </p:pic>
      <p:sp>
        <p:nvSpPr>
          <p:cNvPr id="2049" name="Rectangle 1"/>
          <p:cNvSpPr>
            <a:spLocks noChangeArrowheads="1"/>
          </p:cNvSpPr>
          <p:nvPr/>
        </p:nvSpPr>
        <p:spPr bwMode="auto">
          <a:xfrm>
            <a:off x="2123728" y="175117"/>
            <a:ext cx="7344816" cy="6660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smtClean="0"/>
          </a:p>
          <a:p>
            <a:r>
              <a:rPr lang="ru-RU" b="1" dirty="0" smtClean="0"/>
              <a:t> Богомолов </a:t>
            </a:r>
            <a:r>
              <a:rPr lang="ru-RU" b="1" dirty="0" err="1" smtClean="0"/>
              <a:t>В.,Верейский</a:t>
            </a:r>
            <a:r>
              <a:rPr lang="ru-RU" b="1" dirty="0" smtClean="0"/>
              <a:t> О. Г. Иван</a:t>
            </a:r>
            <a:endParaRPr lang="ru-RU" dirty="0" smtClean="0"/>
          </a:p>
          <a:p>
            <a:pPr fontAlgn="base">
              <a:spcBef>
                <a:spcPct val="0"/>
              </a:spcBef>
              <a:spcAft>
                <a:spcPct val="0"/>
              </a:spcAf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Двенадцатилетний Иван - настоящий разведчик. Маленький и незаметный в тылу, он делает эту взрослую работу лучше, чем многие старшие товарищи. Учиться он собирается - но когда-нибудь потом, после войны. А пока он должен отомстить за свою семью: погибшего отца, убитую младшую сестренку, без вести пропавшую мать</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lang="ru-RU"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И ничего нельзя изменить. Ивана не остановить, не спрятать от войны. Он видел столько страшного, что не может жить, пока это страшное не будет уничтожено. Об Иване говорят: "Ненависть душу жжет"...</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Писатель не </a:t>
            </a:r>
            <a:r>
              <a:rPr lang="ru-RU" sz="1600" dirty="0" smtClean="0">
                <a:latin typeface="Times New Roman" pitchFamily="18" charset="0"/>
                <a:cs typeface="Times New Roman" pitchFamily="18" charset="0"/>
              </a:rPr>
              <a:t>описывает катастрофу, когда счастливый детский мир, мир любви и надежды, рушится. Он позволяет увидеть нам последствия катастрофы, когда в душе остается только ненависть. Иван - храбрый разведчик. Но не об этом написал Владимир Богомолов. Он был уверен, что детям на войне делать нечего, и если там нашлось для них дело, то это несчастье, беда</a:t>
            </a:r>
            <a:r>
              <a:rPr lang="ru-RU" sz="1600" dirty="0" smtClean="0">
                <a:latin typeface="Times New Roman" pitchFamily="18" charset="0"/>
                <a:cs typeface="Times New Roman" pitchFamily="18" charset="0"/>
              </a:rPr>
              <a:t>..."</a:t>
            </a:r>
            <a:r>
              <a:rPr lang="ru-RU" sz="1600" dirty="0" smtClean="0">
                <a:solidFill>
                  <a:srgbClr val="000000"/>
                </a:solidFill>
                <a:latin typeface="Times New Roman" pitchFamily="18" charset="0"/>
                <a:ea typeface="Times New Roman" pitchFamily="18" charset="0"/>
                <a:cs typeface="Times New Roman" pitchFamily="18" charset="0"/>
              </a:rPr>
              <a:t> К 75-летию Победы в Великой Отечественной войне. Для среднего школьного возраста</a:t>
            </a:r>
            <a:r>
              <a:rPr lang="ru-RU" sz="1600" dirty="0" smtClean="0">
                <a:solidFill>
                  <a:srgbClr val="000000"/>
                </a:solidFill>
                <a:latin typeface="Times New Roman" pitchFamily="18" charset="0"/>
                <a:ea typeface="Times New Roman" pitchFamily="18" charset="0"/>
                <a:cs typeface="Times New Roman" pitchFamily="18" charset="0"/>
              </a:rPr>
              <a:t>.</a:t>
            </a:r>
            <a:endParaRPr lang="ru-RU" sz="1600" dirty="0" smtClean="0">
              <a:latin typeface="Times New Roman" pitchFamily="18" charset="0"/>
              <a:cs typeface="Times New Roman" pitchFamily="18" charset="0"/>
            </a:endParaRPr>
          </a:p>
          <a:p>
            <a:pPr fontAlgn="base">
              <a:spcBef>
                <a:spcPct val="0"/>
              </a:spcBef>
              <a:spcAft>
                <a:spcPct val="0"/>
              </a:spcAft>
            </a:pPr>
            <a:r>
              <a:rPr lang="ru-RU" sz="2000" b="1" dirty="0" smtClean="0"/>
              <a:t> Надеждина Н. Рассказы о юных героях</a:t>
            </a:r>
            <a:endParaRPr lang="ru-RU" sz="2000" dirty="0" smtClean="0"/>
          </a:p>
          <a:p>
            <a:pPr fontAlgn="base">
              <a:spcBef>
                <a:spcPct val="0"/>
              </a:spcBef>
              <a:spcAft>
                <a:spcPct val="0"/>
              </a:spcAft>
            </a:pPr>
            <a:r>
              <a:rPr lang="ru-RU" sz="1600" dirty="0" smtClean="0">
                <a:latin typeface="Times New Roman" pitchFamily="18" charset="0"/>
                <a:cs typeface="Times New Roman" pitchFamily="18" charset="0"/>
              </a:rPr>
              <a:t>Во время Великой Отечественной войны дети, ровесники современных подростков, наравне со взрослыми защищали свою Родину от фашистских захватчиков, проявляя невероятную силу духа, выдержку, мужество и отвагу. На долю этих рано повзрослевших девчонок и мальчишек выпало немало испытаний, которые не сломили их, напротив, ребята стойко переносили все тяготы войны, доказав всем нам, что подвиг – это не просто смелость и героизм, это ещё и великий труд, железная воля и огромная любовь к Родине.</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В книгу вошли рассказы о юных героях Великой Отечественной войны – Лёне Голикове, Зине Портновой, Марате </a:t>
            </a:r>
            <a:r>
              <a:rPr lang="ru-RU" sz="1600" dirty="0" err="1" smtClean="0">
                <a:latin typeface="Times New Roman" pitchFamily="18" charset="0"/>
                <a:cs typeface="Times New Roman" pitchFamily="18" charset="0"/>
              </a:rPr>
              <a:t>Казее</a:t>
            </a:r>
            <a:r>
              <a:rPr lang="ru-RU" sz="1600" dirty="0" smtClean="0">
                <a:latin typeface="Times New Roman" pitchFamily="18" charset="0"/>
                <a:cs typeface="Times New Roman" pitchFamily="18" charset="0"/>
              </a:rPr>
              <a:t> и многих других.</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51" name="Picture 3" descr="C:\Users\User\Desktop\обзор книг о войне (2)\3580501.jpg"/>
          <p:cNvPicPr>
            <a:picLocks noChangeAspect="1" noChangeArrowheads="1"/>
          </p:cNvPicPr>
          <p:nvPr/>
        </p:nvPicPr>
        <p:blipFill>
          <a:blip r:embed="rId4" cstate="print"/>
          <a:srcRect/>
          <a:stretch>
            <a:fillRect/>
          </a:stretch>
        </p:blipFill>
        <p:spPr bwMode="auto">
          <a:xfrm>
            <a:off x="0" y="3351704"/>
            <a:ext cx="2051720" cy="3002240"/>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603448"/>
            <a:ext cx="9468545" cy="7461448"/>
          </a:xfrm>
          <a:prstGeom prst="rect">
            <a:avLst/>
          </a:prstGeom>
          <a:noFill/>
        </p:spPr>
      </p:pic>
      <p:sp>
        <p:nvSpPr>
          <p:cNvPr id="7" name="Прямоугольник 6"/>
          <p:cNvSpPr/>
          <p:nvPr/>
        </p:nvSpPr>
        <p:spPr>
          <a:xfrm>
            <a:off x="251520" y="836712"/>
            <a:ext cx="8892480" cy="646331"/>
          </a:xfrm>
          <a:prstGeom prst="rect">
            <a:avLst/>
          </a:prstGeom>
        </p:spPr>
        <p:txBody>
          <a:bodyPr wrap="square">
            <a:spAutoFit/>
          </a:bodyPr>
          <a:lstStyle/>
          <a:p>
            <a:r>
              <a:rPr lang="ru-RU" dirty="0" smtClean="0"/>
              <a:t/>
            </a:r>
            <a:br>
              <a:rPr lang="ru-RU" dirty="0" smtClean="0"/>
            </a:br>
            <a:endParaRPr lang="ru-RU" dirty="0"/>
          </a:p>
        </p:txBody>
      </p:sp>
      <p:sp>
        <p:nvSpPr>
          <p:cNvPr id="8" name="Прямоугольник 7"/>
          <p:cNvSpPr/>
          <p:nvPr/>
        </p:nvSpPr>
        <p:spPr>
          <a:xfrm>
            <a:off x="2483768" y="476672"/>
            <a:ext cx="6660232" cy="5878532"/>
          </a:xfrm>
          <a:prstGeom prst="rect">
            <a:avLst/>
          </a:prstGeom>
        </p:spPr>
        <p:txBody>
          <a:bodyPr wrap="square">
            <a:spAutoFit/>
          </a:bodyPr>
          <a:lstStyle/>
          <a:p>
            <a:pPr fontAlgn="base">
              <a:spcBef>
                <a:spcPct val="0"/>
              </a:spcBef>
              <a:spcAft>
                <a:spcPct val="0"/>
              </a:spcAft>
            </a:pPr>
            <a:r>
              <a:rPr lang="ru-RU" sz="2000" b="1" dirty="0" err="1" smtClean="0"/>
              <a:t>Кардашова</a:t>
            </a:r>
            <a:r>
              <a:rPr lang="ru-RU" sz="2000" b="1" dirty="0" smtClean="0"/>
              <a:t> А. А. Маленький солдат. Лучшие стихи о войне</a:t>
            </a:r>
            <a:endParaRPr lang="ru-RU" sz="2000" dirty="0" smtClean="0"/>
          </a:p>
          <a:p>
            <a:r>
              <a:rPr lang="ru-RU" sz="2000" dirty="0" smtClean="0">
                <a:solidFill>
                  <a:prstClr val="black"/>
                </a:solidFill>
                <a:latin typeface="Times New Roman" pitchFamily="18" charset="0"/>
                <a:cs typeface="Times New Roman" pitchFamily="18" charset="0"/>
              </a:rPr>
              <a:t>Мы вновь и вновь воссоздаем в воображении события тех лет, пытаемся понять, что пережил наш народ, как ему удалось выстоять в этом страшном испытании. И конечно, этот подвиг не мог не найти отражение в литературе: и в прозе, и в поэзии.</a:t>
            </a:r>
            <a:r>
              <a:rPr lang="ru-RU" sz="2000" dirty="0" smtClean="0"/>
              <a:t> </a:t>
            </a:r>
          </a:p>
          <a:p>
            <a:endParaRPr lang="ru-RU" sz="2000" dirty="0" smtClean="0"/>
          </a:p>
          <a:p>
            <a:r>
              <a:rPr lang="ru-RU" sz="2000" b="1" dirty="0" smtClean="0"/>
              <a:t>Яковлев Ю. Я Как Серёжа на войну ходил</a:t>
            </a:r>
            <a:endParaRPr lang="ru-RU" sz="2000" dirty="0" smtClean="0"/>
          </a:p>
          <a:p>
            <a:r>
              <a:rPr lang="ru-RU" sz="2000" dirty="0" smtClean="0"/>
              <a:t>В книгу известного детского писателя вошли сказки и рассказы. Главное, что их объединяет, — память о Великой Отечественной войне. Она передается через людей и через предметы, сказкой и былью, от поколения к поколению. Чтобы помнили. Чтобы война никогда не повторилась. К 75-летию Победы в Великой Отечественной войне.</a:t>
            </a:r>
          </a:p>
          <a:p>
            <a:r>
              <a:rPr lang="ru-RU" sz="2000" dirty="0" smtClean="0"/>
              <a:t> </a:t>
            </a:r>
          </a:p>
          <a:p>
            <a:pPr lvl="0" algn="ctr" fontAlgn="base">
              <a:spcBef>
                <a:spcPct val="0"/>
              </a:spcBef>
              <a:spcAft>
                <a:spcPct val="0"/>
              </a:spcAft>
            </a:pPr>
            <a:endParaRPr lang="ru-RU" sz="2000" dirty="0" smtClean="0">
              <a:solidFill>
                <a:prstClr val="black"/>
              </a:solidFill>
              <a:latin typeface="Times New Roman" pitchFamily="18" charset="0"/>
              <a:cs typeface="Times New Roman" pitchFamily="18" charset="0"/>
            </a:endParaRPr>
          </a:p>
          <a:p>
            <a:pPr lvl="0" algn="r" fontAlgn="base">
              <a:spcBef>
                <a:spcPct val="0"/>
              </a:spcBef>
              <a:spcAft>
                <a:spcPct val="0"/>
              </a:spcAft>
            </a:pPr>
            <a:endParaRPr lang="ru-RU" dirty="0" smtClean="0">
              <a:solidFill>
                <a:prstClr val="black"/>
              </a:solidFill>
              <a:latin typeface="Arial" pitchFamily="34" charset="0"/>
              <a:cs typeface="Arial" pitchFamily="34" charset="0"/>
            </a:endParaRPr>
          </a:p>
        </p:txBody>
      </p:sp>
      <p:pic>
        <p:nvPicPr>
          <p:cNvPr id="101378" name="Picture 2" descr="C:\Users\User\Desktop\обзор книг о войне (2)\1962165.jpg"/>
          <p:cNvPicPr>
            <a:picLocks noChangeAspect="1" noChangeArrowheads="1"/>
          </p:cNvPicPr>
          <p:nvPr/>
        </p:nvPicPr>
        <p:blipFill>
          <a:blip r:embed="rId3" cstate="print"/>
          <a:srcRect/>
          <a:stretch>
            <a:fillRect/>
          </a:stretch>
        </p:blipFill>
        <p:spPr bwMode="auto">
          <a:xfrm>
            <a:off x="0" y="260649"/>
            <a:ext cx="2339752" cy="3024336"/>
          </a:xfrm>
          <a:prstGeom prst="rect">
            <a:avLst/>
          </a:prstGeom>
          <a:noFill/>
        </p:spPr>
      </p:pic>
      <p:pic>
        <p:nvPicPr>
          <p:cNvPr id="101380" name="Picture 4" descr="C:\Users\User\Desktop\обзор книг о войне (2)\3883811.jpg"/>
          <p:cNvPicPr>
            <a:picLocks noChangeAspect="1" noChangeArrowheads="1"/>
          </p:cNvPicPr>
          <p:nvPr/>
        </p:nvPicPr>
        <p:blipFill>
          <a:blip r:embed="rId4" cstate="print"/>
          <a:srcRect/>
          <a:stretch>
            <a:fillRect/>
          </a:stretch>
        </p:blipFill>
        <p:spPr bwMode="auto">
          <a:xfrm>
            <a:off x="0" y="3212976"/>
            <a:ext cx="2267744" cy="3408040"/>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7" name="Прямоугольник 6"/>
          <p:cNvSpPr/>
          <p:nvPr/>
        </p:nvSpPr>
        <p:spPr>
          <a:xfrm>
            <a:off x="251520" y="836712"/>
            <a:ext cx="8892480" cy="646331"/>
          </a:xfrm>
          <a:prstGeom prst="rect">
            <a:avLst/>
          </a:prstGeom>
        </p:spPr>
        <p:txBody>
          <a:bodyPr wrap="square">
            <a:spAutoFit/>
          </a:bodyPr>
          <a:lstStyle/>
          <a:p>
            <a:r>
              <a:rPr lang="ru-RU" dirty="0" smtClean="0"/>
              <a:t/>
            </a:r>
            <a:br>
              <a:rPr lang="ru-RU" dirty="0" smtClean="0"/>
            </a:br>
            <a:endParaRPr lang="ru-RU" dirty="0"/>
          </a:p>
        </p:txBody>
      </p:sp>
      <p:pic>
        <p:nvPicPr>
          <p:cNvPr id="100354" name="Picture 2" descr="C:\Users\User\Desktop\обзор книг о войне (2)\2006849.jpg"/>
          <p:cNvPicPr>
            <a:picLocks noChangeAspect="1" noChangeArrowheads="1"/>
          </p:cNvPicPr>
          <p:nvPr/>
        </p:nvPicPr>
        <p:blipFill>
          <a:blip r:embed="rId3" cstate="print"/>
          <a:srcRect/>
          <a:stretch>
            <a:fillRect/>
          </a:stretch>
        </p:blipFill>
        <p:spPr bwMode="auto">
          <a:xfrm>
            <a:off x="251521" y="548680"/>
            <a:ext cx="3168352" cy="4752528"/>
          </a:xfrm>
          <a:prstGeom prst="rect">
            <a:avLst/>
          </a:prstGeom>
          <a:noFill/>
        </p:spPr>
      </p:pic>
      <p:sp>
        <p:nvSpPr>
          <p:cNvPr id="100353" name="Rectangle 1"/>
          <p:cNvSpPr>
            <a:spLocks noChangeArrowheads="1"/>
          </p:cNvSpPr>
          <p:nvPr/>
        </p:nvSpPr>
        <p:spPr bwMode="auto">
          <a:xfrm>
            <a:off x="3419872" y="559208"/>
            <a:ext cx="5724128"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ru-RU" sz="2000" b="1" dirty="0" smtClean="0"/>
              <a:t> Печерская А. Н., Юдин В. В.  Юные герои Великой Отечественной войны</a:t>
            </a:r>
            <a:endParaRPr lang="ru-RU" sz="2000" dirty="0" smtClean="0"/>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Этот сборник составлен из рассказов о беспримерных подвигах юных героев, наравне с отцами и матерями, старшими сестрами и братьями вставших в годы Великой Отечественной войны на защиту Родины, — Лёни Голикова, Марата </a:t>
            </a:r>
            <a:r>
              <a:rPr kumimoji="0" lang="ru-RU" sz="20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Казея</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Лары </a:t>
            </a:r>
            <a:r>
              <a:rPr kumimoji="0" lang="ru-RU" sz="20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Михеенко</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Вали Котика, Зины Портновой, Вити </a:t>
            </a:r>
            <a:r>
              <a:rPr kumimoji="0" lang="ru-RU" sz="20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Коробкова</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Саши Ковалёва, Нины </a:t>
            </a:r>
            <a:r>
              <a:rPr kumimoji="0" lang="ru-RU" sz="20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Куковеровой</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и Володи Дубинина.</a:t>
            </a:r>
            <a:b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Книга выходит в серии «Поклон победителям», выпуск которой был  приурочен к празднованию 70-летнего юбилея Победы в Великой Отечественной войне.</a:t>
            </a:r>
            <a:b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 книгу вошли рассказы: Лёня Голиков; Марат </a:t>
            </a:r>
            <a:r>
              <a:rPr kumimoji="0" lang="ru-RU" sz="20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Казей</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Лара </a:t>
            </a:r>
            <a:r>
              <a:rPr kumimoji="0" lang="ru-RU" sz="20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Михеенко</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Валя Котик; Зина Портнова; Витя Коробков; Саша Ковалёв; Нина </a:t>
            </a:r>
            <a:r>
              <a:rPr kumimoji="0" lang="ru-RU" sz="20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Куковерова</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Володя Дубинин.</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459432"/>
            <a:ext cx="9468545" cy="7317432"/>
          </a:xfrm>
          <a:prstGeom prst="rect">
            <a:avLst/>
          </a:prstGeom>
          <a:noFill/>
        </p:spPr>
      </p:pic>
      <p:sp>
        <p:nvSpPr>
          <p:cNvPr id="7" name="Прямоугольник 6"/>
          <p:cNvSpPr/>
          <p:nvPr/>
        </p:nvSpPr>
        <p:spPr>
          <a:xfrm>
            <a:off x="251520" y="836712"/>
            <a:ext cx="8892480" cy="646331"/>
          </a:xfrm>
          <a:prstGeom prst="rect">
            <a:avLst/>
          </a:prstGeom>
        </p:spPr>
        <p:txBody>
          <a:bodyPr wrap="square">
            <a:spAutoFit/>
          </a:bodyPr>
          <a:lstStyle/>
          <a:p>
            <a:r>
              <a:rPr lang="ru-RU" dirty="0" smtClean="0"/>
              <a:t/>
            </a:r>
            <a:br>
              <a:rPr lang="ru-RU" dirty="0" smtClean="0"/>
            </a:br>
            <a:endParaRPr lang="ru-RU" dirty="0"/>
          </a:p>
        </p:txBody>
      </p:sp>
      <p:pic>
        <p:nvPicPr>
          <p:cNvPr id="99329" name="Picture 1" descr="C:\Users\User\Desktop\обзор книг о войне (2)\3873024.jpg"/>
          <p:cNvPicPr>
            <a:picLocks noChangeAspect="1" noChangeArrowheads="1"/>
          </p:cNvPicPr>
          <p:nvPr/>
        </p:nvPicPr>
        <p:blipFill>
          <a:blip r:embed="rId3" cstate="print"/>
          <a:srcRect l="7779" t="15773" r="9815" b="8479"/>
          <a:stretch>
            <a:fillRect/>
          </a:stretch>
        </p:blipFill>
        <p:spPr bwMode="auto">
          <a:xfrm>
            <a:off x="323528" y="476672"/>
            <a:ext cx="2350849" cy="3240360"/>
          </a:xfrm>
          <a:prstGeom prst="rect">
            <a:avLst/>
          </a:prstGeom>
          <a:noFill/>
        </p:spPr>
      </p:pic>
      <p:sp>
        <p:nvSpPr>
          <p:cNvPr id="99330" name="Rectangle 2"/>
          <p:cNvSpPr>
            <a:spLocks noChangeArrowheads="1"/>
          </p:cNvSpPr>
          <p:nvPr/>
        </p:nvSpPr>
        <p:spPr bwMode="auto">
          <a:xfrm>
            <a:off x="2987824" y="671678"/>
            <a:ext cx="6408712" cy="59708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ru-RU" b="1" dirty="0" smtClean="0"/>
              <a:t> </a:t>
            </a:r>
            <a:r>
              <a:rPr lang="ru-RU" sz="2000" b="1" dirty="0" smtClean="0"/>
              <a:t>Кассиль Л. Федя из </a:t>
            </a:r>
            <a:r>
              <a:rPr lang="ru-RU" sz="2000" b="1" dirty="0" err="1" smtClean="0"/>
              <a:t>подплава</a:t>
            </a:r>
            <a:endParaRPr lang="ru-RU" sz="2000" dirty="0" smtClean="0"/>
          </a:p>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Детство героев сборника пришлось на Великую Отечественную войну. Но даже в это тяжелое время оставшиеся сиротами, претерпевшие оккупацию и военные действия, лицом к лицу увидевшие смерть дети остаются детьми. Они учатся, играют, влюбляются — и наравне со взрослыми совершают совсем не детские подвиги. К 75-летию Победы в Великой Отечественной войне.                                                    Для среднего школьного возраста.</a:t>
            </a:r>
          </a:p>
          <a:p>
            <a:pPr marL="0" marR="0" lvl="0" indent="0" algn="l" defTabSz="914400" rtl="0" eaLnBrk="1" fontAlgn="base" latinLnBrk="0" hangingPunct="1">
              <a:lnSpc>
                <a:spcPct val="100000"/>
              </a:lnSpc>
              <a:spcBef>
                <a:spcPct val="0"/>
              </a:spcBef>
              <a:spcAft>
                <a:spcPct val="0"/>
              </a:spcAft>
              <a:buClrTx/>
              <a:buSzTx/>
              <a:buFontTx/>
              <a:buNone/>
              <a:tabLst/>
            </a:pPr>
            <a:endParaRPr lang="ru-RU" dirty="0" smtClean="0">
              <a:solidFill>
                <a:srgbClr val="000000"/>
              </a:solidFill>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lang="ru-RU" sz="2000" b="1" dirty="0" smtClean="0"/>
              <a:t> </a:t>
            </a:r>
            <a:r>
              <a:rPr lang="ru-RU" sz="2000" b="1" dirty="0" err="1" smtClean="0"/>
              <a:t>ЕфетовВ</a:t>
            </a:r>
            <a:r>
              <a:rPr lang="ru-RU" sz="2000" b="1" dirty="0" smtClean="0"/>
              <a:t>. Д. Последний снаряд</a:t>
            </a:r>
            <a:endPar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r>
              <a:rPr lang="ru-RU" dirty="0" smtClean="0"/>
              <a:t>Подросток Володя и его маленькая сестра Наташа проводили на фронт папу, а сами остались с мамой в Москве. Они очень ждут от него письма, но почтовый ящик пуст. Володя занял место отца у станка на оборонном заводе и теперь работает для фронта. Позже именно Володин снаряд поставит последнюю точку в войне. Семья воссоединится только после Победы. К 75-летию Победы в Великой Отечественной войне.</a:t>
            </a:r>
            <a:r>
              <a:rPr lang="ru-RU" dirty="0" smtClean="0">
                <a:solidFill>
                  <a:srgbClr val="000000"/>
                </a:solidFill>
                <a:latin typeface="Times New Roman" pitchFamily="18" charset="0"/>
                <a:ea typeface="Times New Roman" pitchFamily="18" charset="0"/>
                <a:cs typeface="Times New Roman" pitchFamily="18" charset="0"/>
              </a:rPr>
              <a:t> Для среднего школьного возраста.</a:t>
            </a:r>
            <a:endParaRPr lang="ru-RU" dirty="0" smtClean="0"/>
          </a:p>
          <a:p>
            <a:r>
              <a:rPr lang="ru-RU" dirty="0" smtClean="0"/>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99331" name="Picture 3" descr="C:\Users\User\Desktop\обзор книг о войне (2)\3883787.jpg"/>
          <p:cNvPicPr>
            <a:picLocks noChangeAspect="1" noChangeArrowheads="1"/>
          </p:cNvPicPr>
          <p:nvPr/>
        </p:nvPicPr>
        <p:blipFill>
          <a:blip r:embed="rId4" cstate="print"/>
          <a:srcRect l="5195" t="7226" r="9083"/>
          <a:stretch>
            <a:fillRect/>
          </a:stretch>
        </p:blipFill>
        <p:spPr bwMode="auto">
          <a:xfrm>
            <a:off x="251520" y="3717032"/>
            <a:ext cx="2356625" cy="3140968"/>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7" name="Прямоугольник 6"/>
          <p:cNvSpPr/>
          <p:nvPr/>
        </p:nvSpPr>
        <p:spPr>
          <a:xfrm>
            <a:off x="251520" y="836712"/>
            <a:ext cx="8892480" cy="646331"/>
          </a:xfrm>
          <a:prstGeom prst="rect">
            <a:avLst/>
          </a:prstGeom>
        </p:spPr>
        <p:txBody>
          <a:bodyPr wrap="square">
            <a:spAutoFit/>
          </a:bodyPr>
          <a:lstStyle/>
          <a:p>
            <a:r>
              <a:rPr lang="ru-RU" dirty="0" smtClean="0"/>
              <a:t/>
            </a:r>
            <a:br>
              <a:rPr lang="ru-RU" dirty="0" smtClean="0"/>
            </a:br>
            <a:endParaRPr lang="ru-RU" dirty="0"/>
          </a:p>
        </p:txBody>
      </p:sp>
      <p:pic>
        <p:nvPicPr>
          <p:cNvPr id="2" name="Picture 2" descr="C:\Users\User\Desktop\img20.jpg"/>
          <p:cNvPicPr>
            <a:picLocks noChangeAspect="1" noChangeArrowheads="1"/>
          </p:cNvPicPr>
          <p:nvPr/>
        </p:nvPicPr>
        <p:blipFill>
          <a:blip r:embed="rId3" cstate="print"/>
          <a:srcRect/>
          <a:stretch>
            <a:fillRect/>
          </a:stretch>
        </p:blipFill>
        <p:spPr bwMode="auto">
          <a:xfrm>
            <a:off x="323528" y="620688"/>
            <a:ext cx="8820472" cy="5976664"/>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endParaRPr lang="ru-RU"/>
          </a:p>
        </p:txBody>
      </p:sp>
      <p:sp>
        <p:nvSpPr>
          <p:cNvPr id="8" name="Содержимое 7"/>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70657" name="Rectangle 1"/>
          <p:cNvSpPr>
            <a:spLocks noChangeArrowheads="1"/>
          </p:cNvSpPr>
          <p:nvPr/>
        </p:nvSpPr>
        <p:spPr bwMode="auto">
          <a:xfrm>
            <a:off x="0" y="472543"/>
            <a:ext cx="9468544" cy="5632311"/>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ru-RU"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 данным Центрального архива Министерства обороны Российской Федерации, во время Великой Отечественной войны было </a:t>
            </a: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3 500 юных фронтовиков в возрасте до шестнадцати ле</a:t>
            </a:r>
            <a:r>
              <a:rPr kumimoji="0" lang="ru-RU"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т. В это число не вошли юные герои подполья и партизанских отрядов.</a:t>
            </a:r>
            <a:r>
              <a:rPr lang="ru-RU" sz="2400" dirty="0" smtClean="0">
                <a:latin typeface="Times New Roman" pitchFamily="18" charset="0"/>
                <a:cs typeface="Times New Roman" pitchFamily="18" charset="0"/>
              </a:rPr>
              <a:t> Дети оставались в регулярной части с разрешения командира подразделения, нередко втайне от вышестоящего командования. Юный </a:t>
            </a:r>
            <a:r>
              <a:rPr lang="ru-RU" sz="2400" u="sng" dirty="0" smtClean="0">
                <a:latin typeface="Times New Roman" pitchFamily="18" charset="0"/>
                <a:cs typeface="Times New Roman" pitchFamily="18" charset="0"/>
                <a:hlinkClick r:id="rId3" tooltip="Солдат"/>
              </a:rPr>
              <a:t>солдат</a:t>
            </a:r>
            <a:r>
              <a:rPr lang="ru-RU" sz="2400" dirty="0" smtClean="0">
                <a:latin typeface="Times New Roman" pitchFamily="18" charset="0"/>
                <a:cs typeface="Times New Roman" pitchFamily="18" charset="0"/>
              </a:rPr>
              <a:t> мог остаться в части и с разрешения лиц командного состава, которые вносили его в список части и ставили на довольствие. В этом случае ребёнку выдавалось </a:t>
            </a:r>
            <a:r>
              <a:rPr lang="ru-RU" sz="2400" u="sng" dirty="0" smtClean="0">
                <a:latin typeface="Times New Roman" pitchFamily="18" charset="0"/>
                <a:cs typeface="Times New Roman" pitchFamily="18" charset="0"/>
                <a:hlinkClick r:id="rId4" tooltip="Обмундирование"/>
              </a:rPr>
              <a:t>обмундирование</a:t>
            </a:r>
            <a:r>
              <a:rPr lang="ru-RU" sz="2400" dirty="0" smtClean="0">
                <a:latin typeface="Times New Roman" pitchFamily="18" charset="0"/>
                <a:cs typeface="Times New Roman" pitchFamily="18" charset="0"/>
              </a:rPr>
              <a:t>; могло быть выдано и личное </a:t>
            </a:r>
            <a:r>
              <a:rPr lang="ru-RU" sz="2400" u="sng" dirty="0" smtClean="0">
                <a:latin typeface="Times New Roman" pitchFamily="18" charset="0"/>
                <a:cs typeface="Times New Roman" pitchFamily="18" charset="0"/>
                <a:hlinkClick r:id="rId5" tooltip="Оружие"/>
              </a:rPr>
              <a:t>оружие</a:t>
            </a:r>
            <a:r>
              <a:rPr lang="ru-RU" sz="2400" dirty="0" smtClean="0">
                <a:latin typeface="Times New Roman" pitchFamily="18" charset="0"/>
                <a:cs typeface="Times New Roman" pitchFamily="18" charset="0"/>
              </a:rPr>
              <a:t>.</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Большинство из </a:t>
            </a: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сыновей полка </a:t>
            </a:r>
            <a:r>
              <a:rPr kumimoji="0" lang="ru-RU"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просто выполняли различные хозяйственные функции в подразделении. Однако немало среди них принимали непосредственное участие в боевых действиях: юные разведчики, пехотинцы, танкисты, юнги.  </a:t>
            </a:r>
          </a:p>
          <a:p>
            <a:pPr lvl="0" eaLnBrk="0" fontAlgn="base" hangingPunct="0">
              <a:spcBef>
                <a:spcPct val="0"/>
              </a:spcBef>
              <a:spcAft>
                <a:spcPct val="0"/>
              </a:spcAft>
            </a:pPr>
            <a:r>
              <a:rPr lang="en-US" sz="2400" dirty="0" smtClean="0">
                <a:latin typeface="Times New Roman" pitchFamily="18" charset="0"/>
                <a:cs typeface="Times New Roman" pitchFamily="18" charset="0"/>
              </a:rPr>
              <a:t>В </a:t>
            </a:r>
            <a:r>
              <a:rPr lang="en-US" sz="2400" dirty="0" err="1" smtClean="0">
                <a:latin typeface="Times New Roman" pitchFamily="18" charset="0"/>
                <a:cs typeface="Times New Roman" pitchFamily="18" charset="0"/>
              </a:rPr>
              <a:t>действующей</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армии</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служили</a:t>
            </a:r>
            <a:r>
              <a:rPr lang="en-US" sz="2400" dirty="0" smtClean="0">
                <a:latin typeface="Times New Roman" pitchFamily="18" charset="0"/>
                <a:cs typeface="Times New Roman" pitchFamily="18" charset="0"/>
              </a:rPr>
              <a:t> и </a:t>
            </a:r>
            <a:r>
              <a:rPr lang="en-US" sz="2400" b="1" dirty="0" smtClean="0">
                <a:latin typeface="Times New Roman" pitchFamily="18" charset="0"/>
                <a:cs typeface="Times New Roman" pitchFamily="18" charset="0"/>
              </a:rPr>
              <a:t>«</a:t>
            </a:r>
            <a:r>
              <a:rPr lang="en-US" sz="2400" b="1" dirty="0" err="1" smtClean="0">
                <a:latin typeface="Times New Roman" pitchFamily="18" charset="0"/>
                <a:cs typeface="Times New Roman" pitchFamily="18" charset="0"/>
              </a:rPr>
              <a:t>дочери</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полка</a:t>
            </a:r>
            <a:r>
              <a:rPr lang="ru-RU"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Многие</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юные</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солдаты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были</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награждены</a:t>
            </a:r>
            <a:r>
              <a:rPr lang="en-US" sz="2400" dirty="0" smtClean="0">
                <a:latin typeface="Times New Roman" pitchFamily="18" charset="0"/>
                <a:cs typeface="Times New Roman" pitchFamily="18" charset="0"/>
              </a:rPr>
              <a:t> </a:t>
            </a:r>
            <a:r>
              <a:rPr lang="en-US" sz="2400" u="sng" dirty="0" err="1" smtClean="0">
                <a:latin typeface="Times New Roman" pitchFamily="18" charset="0"/>
                <a:cs typeface="Times New Roman" pitchFamily="18" charset="0"/>
                <a:hlinkClick r:id="rId6" tooltip="Орден"/>
              </a:rPr>
              <a:t>орденами</a:t>
            </a:r>
            <a:r>
              <a:rPr lang="en-US" sz="2400" dirty="0" smtClean="0">
                <a:latin typeface="Times New Roman" pitchFamily="18" charset="0"/>
                <a:cs typeface="Times New Roman" pitchFamily="18" charset="0"/>
              </a:rPr>
              <a:t> и </a:t>
            </a:r>
            <a:r>
              <a:rPr lang="en-US" sz="2400" dirty="0" err="1" smtClean="0">
                <a:latin typeface="Times New Roman" pitchFamily="18" charset="0"/>
                <a:cs typeface="Times New Roman" pitchFamily="18" charset="0"/>
              </a:rPr>
              <a:t>медалями</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endParaRPr lang="ru-RU"/>
          </a:p>
        </p:txBody>
      </p:sp>
      <p:sp>
        <p:nvSpPr>
          <p:cNvPr id="8" name="Содержимое 7"/>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1" y="-504708"/>
            <a:ext cx="9468545" cy="7362708"/>
          </a:xfrm>
          <a:prstGeom prst="rect">
            <a:avLst/>
          </a:prstGeom>
          <a:noFill/>
        </p:spPr>
      </p:pic>
      <p:pic>
        <p:nvPicPr>
          <p:cNvPr id="5" name="Picture 2" descr="C:\Users\User\Desktop\Новая папка\http--www.baku.ru-photos-21-32-16-213216m.jpg"/>
          <p:cNvPicPr>
            <a:picLocks noChangeAspect="1" noChangeArrowheads="1"/>
          </p:cNvPicPr>
          <p:nvPr/>
        </p:nvPicPr>
        <p:blipFill>
          <a:blip r:embed="rId3" cstate="print"/>
          <a:srcRect/>
          <a:stretch>
            <a:fillRect/>
          </a:stretch>
        </p:blipFill>
        <p:spPr bwMode="auto">
          <a:xfrm>
            <a:off x="2123728" y="2852936"/>
            <a:ext cx="4176464" cy="3240360"/>
          </a:xfrm>
          <a:prstGeom prst="rect">
            <a:avLst/>
          </a:prstGeom>
          <a:noFill/>
        </p:spPr>
      </p:pic>
      <p:sp>
        <p:nvSpPr>
          <p:cNvPr id="9" name="Прямоугольник 8"/>
          <p:cNvSpPr/>
          <p:nvPr/>
        </p:nvSpPr>
        <p:spPr>
          <a:xfrm>
            <a:off x="1115616" y="548680"/>
            <a:ext cx="7056784" cy="2246769"/>
          </a:xfrm>
          <a:prstGeom prst="rect">
            <a:avLst/>
          </a:prstGeom>
        </p:spPr>
        <p:txBody>
          <a:bodyPr wrap="square">
            <a:spAutoFit/>
          </a:bodyPr>
          <a:lstStyle/>
          <a:p>
            <a:pPr lvl="0"/>
            <a:r>
              <a:rPr lang="ru-RU" sz="2800" dirty="0" smtClean="0">
                <a:hlinkClick r:id="rId4" tooltip="Раков, Исаак Платонович (страница отсутствует)"/>
              </a:rPr>
              <a:t>Раков, Исаак Платонович</a:t>
            </a:r>
            <a:r>
              <a:rPr lang="ru-RU" sz="2800" dirty="0" smtClean="0"/>
              <a:t>, (</a:t>
            </a:r>
            <a:r>
              <a:rPr lang="ru-RU" sz="2800" dirty="0" smtClean="0">
                <a:hlinkClick r:id="rId5" tooltip="Иван Солнцев (страница отсутствует)"/>
              </a:rPr>
              <a:t>Иван Солнцев</a:t>
            </a:r>
            <a:r>
              <a:rPr lang="ru-RU" sz="2800" dirty="0" smtClean="0"/>
              <a:t>) — воспитанник </a:t>
            </a:r>
            <a:r>
              <a:rPr lang="ru-RU" sz="2800" dirty="0" smtClean="0">
                <a:hlinkClick r:id="rId6" tooltip="8-й гвардейский пушечный артиллерийский полк"/>
              </a:rPr>
              <a:t>8-го гвардейского артиллерийского полка</a:t>
            </a:r>
            <a:r>
              <a:rPr lang="ru-RU" sz="2800" dirty="0" smtClean="0"/>
              <a:t>, </a:t>
            </a:r>
            <a:r>
              <a:rPr lang="ru-RU" sz="2800" dirty="0" smtClean="0">
                <a:hlinkClick r:id="rId7" tooltip="Прототип персонажа"/>
              </a:rPr>
              <a:t>прототип</a:t>
            </a:r>
            <a:r>
              <a:rPr lang="ru-RU" sz="2800" dirty="0" smtClean="0"/>
              <a:t> Вани Солнцева из повести «Сын полка» В. П. Катаева</a:t>
            </a:r>
            <a:endParaRPr lang="ru-RU" sz="2800" dirty="0"/>
          </a:p>
        </p:txBody>
      </p:sp>
      <p:pic>
        <p:nvPicPr>
          <p:cNvPr id="11" name="Picture 2" descr="C:\Users\User\Desktop\Новая папка\война - презент\screen8.jpg"/>
          <p:cNvPicPr>
            <a:picLocks noChangeAspect="1" noChangeArrowheads="1"/>
          </p:cNvPicPr>
          <p:nvPr/>
        </p:nvPicPr>
        <p:blipFill>
          <a:blip r:embed="rId8" cstate="print"/>
          <a:srcRect l="5168" t="29328" r="68457" b="23422"/>
          <a:stretch>
            <a:fillRect/>
          </a:stretch>
        </p:blipFill>
        <p:spPr bwMode="auto">
          <a:xfrm>
            <a:off x="6516216" y="2780928"/>
            <a:ext cx="2627784" cy="3276799"/>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0" y="-504708"/>
            <a:ext cx="9468545" cy="7362708"/>
          </a:xfrm>
          <a:prstGeom prst="rect">
            <a:avLst/>
          </a:prstGeom>
          <a:noFill/>
        </p:spPr>
      </p:pic>
      <p:sp>
        <p:nvSpPr>
          <p:cNvPr id="7" name="Прямоугольник 6"/>
          <p:cNvSpPr/>
          <p:nvPr/>
        </p:nvSpPr>
        <p:spPr>
          <a:xfrm>
            <a:off x="0" y="404665"/>
            <a:ext cx="9468544" cy="7007434"/>
          </a:xfrm>
          <a:prstGeom prst="rect">
            <a:avLst/>
          </a:prstGeom>
        </p:spPr>
        <p:txBody>
          <a:bodyPr wrap="square">
            <a:spAutoFit/>
          </a:bodyPr>
          <a:lstStyle/>
          <a:p>
            <a:r>
              <a:rPr lang="ru-RU" sz="2000" dirty="0" smtClean="0">
                <a:latin typeface="Times New Roman" pitchFamily="18" charset="0"/>
                <a:cs typeface="Times New Roman" pitchFamily="18" charset="0"/>
              </a:rPr>
              <a:t>Ваня Солнцев попал  в  детдом в 1933-м. После смерти  матери чужие  люди  оставили его на пороге  московского детдома, написав в записке: "Исаак, еврей. Не дайте умереть...»Вот и все сведения вместо документов. Жалостливая нянечка, отмыв ребенка от грязи  и  увидев засветившееся личико  в </a:t>
            </a:r>
            <a:r>
              <a:rPr lang="ru-RU" sz="2000" dirty="0" err="1" smtClean="0">
                <a:latin typeface="Times New Roman" pitchFamily="18" charset="0"/>
                <a:cs typeface="Times New Roman" pitchFamily="18" charset="0"/>
              </a:rPr>
              <a:t>конопушках</a:t>
            </a:r>
            <a:r>
              <a:rPr lang="ru-RU" sz="2000" dirty="0" smtClean="0">
                <a:latin typeface="Times New Roman" pitchFamily="18" charset="0"/>
                <a:cs typeface="Times New Roman" pitchFamily="18" charset="0"/>
              </a:rPr>
              <a:t> сказала: "Да он как солнышко!".И стал Исаак Солнцевым.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Когда война подкатилась к Москве, и детдом начали эвакуировать, договорился 11-летний Исаак Солнцев с 13-летним Володькой Вознесенским бежать на фронт бить фашистов. Ехали в угольном вагоне, а когда их обнаружили, пошли пешком лесами. Под Бобруйском встретились с артиллеристами. И те определили их  на подсобные работы. Солнцева – к артиллеристам, Вознесенского – к кавалеристам. Сначала Ваня был в артиллерии коневодом, а потом  познакомился с разведчиками.</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Отличился юный разведчик в боях за Белоруссию, где ему удалось выследить канал доставки боеприпасов  в окруженную советскими солдатами группировку врага.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На Курской дуге он получил первый боевой орден Красной Звезды. За бои под Ельней – Отечественной войны.</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О медалях вспоминать было труднее – их до окончательной победы было больше десятка.</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В 1944-м его откомандировали в Суворовское училище. Приняли. Но он сбежал и  догнал свою часть, ушедшую на Запад. Войну с Германией закончил в Чехословакии. С последним, двенадцатым, ранением в голову. Из четырех осколков вынули три. Последний глубоко засел в черепе.</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endParaRPr lang="ru-RU"/>
          </a:p>
        </p:txBody>
      </p:sp>
      <p:sp>
        <p:nvSpPr>
          <p:cNvPr id="8" name="Содержимое 7"/>
          <p:cNvSpPr>
            <a:spLocks noGrp="1"/>
          </p:cNvSpPr>
          <p:nvPr>
            <p:ph idx="1"/>
          </p:nvPr>
        </p:nvSpPr>
        <p:spPr/>
        <p:txBody>
          <a:bodyPr/>
          <a:lstStyle/>
          <a:p>
            <a:endParaRPr lang="ru-RU"/>
          </a:p>
        </p:txBody>
      </p:sp>
      <p:pic>
        <p:nvPicPr>
          <p:cNvPr id="1026" name="Picture 2" descr="C:\Users\User\Desktop\PomnimSlideMini.jpg"/>
          <p:cNvPicPr>
            <a:picLocks noChangeAspect="1" noChangeArrowheads="1"/>
          </p:cNvPicPr>
          <p:nvPr/>
        </p:nvPicPr>
        <p:blipFill>
          <a:blip r:embed="rId2" cstate="print"/>
          <a:srcRect/>
          <a:stretch>
            <a:fillRect/>
          </a:stretch>
        </p:blipFill>
        <p:spPr bwMode="auto">
          <a:xfrm>
            <a:off x="1" y="-504708"/>
            <a:ext cx="9143999" cy="6886036"/>
          </a:xfrm>
          <a:prstGeom prst="rect">
            <a:avLst/>
          </a:prstGeom>
          <a:noFill/>
        </p:spPr>
      </p:pic>
      <p:sp>
        <p:nvSpPr>
          <p:cNvPr id="64513" name="Rectangle 1"/>
          <p:cNvSpPr>
            <a:spLocks noChangeArrowheads="1"/>
          </p:cNvSpPr>
          <p:nvPr/>
        </p:nvSpPr>
        <p:spPr bwMode="auto">
          <a:xfrm>
            <a:off x="0" y="375985"/>
            <a:ext cx="9144000" cy="71711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i="0" u="none" strike="noStrike" cap="none" normalizeH="0" baseline="0" dirty="0" smtClean="0">
                <a:ln>
                  <a:noFill/>
                </a:ln>
                <a:effectLst/>
                <a:latin typeface="Times New Roman" pitchFamily="18" charset="0"/>
                <a:ea typeface="Times New Roman" pitchFamily="18" charset="0"/>
                <a:cs typeface="Times New Roman" pitchFamily="18" charset="0"/>
              </a:rPr>
              <a:t>В эвакогоспитале заметила подростка военврач Маланья </a:t>
            </a:r>
            <a:r>
              <a:rPr kumimoji="0" lang="ru-RU" sz="2000" i="0" u="none" strike="noStrike" cap="none" normalizeH="0" baseline="0" dirty="0" err="1" smtClean="0">
                <a:ln>
                  <a:noFill/>
                </a:ln>
                <a:effectLst/>
                <a:latin typeface="Times New Roman" pitchFamily="18" charset="0"/>
                <a:ea typeface="Times New Roman" pitchFamily="18" charset="0"/>
                <a:cs typeface="Times New Roman" pitchFamily="18" charset="0"/>
              </a:rPr>
              <a:t>Ракова</a:t>
            </a:r>
            <a:r>
              <a:rPr kumimoji="0" lang="ru-RU" sz="2000" i="0" u="none" strike="noStrike" cap="none" normalizeH="0" baseline="0" dirty="0" smtClean="0">
                <a:ln>
                  <a:noFill/>
                </a:ln>
                <a:effectLst/>
                <a:latin typeface="Times New Roman" pitchFamily="18" charset="0"/>
                <a:ea typeface="Times New Roman" pitchFamily="18" charset="0"/>
                <a:cs typeface="Times New Roman" pitchFamily="18" charset="0"/>
              </a:rPr>
              <a:t> и решила усыновить смышленого, хлебнувшего горя мальчугана. Стал Исаак </a:t>
            </a:r>
            <a:r>
              <a:rPr kumimoji="0" lang="ru-RU" sz="2000" i="0" u="none" strike="noStrike" cap="none" normalizeH="0" baseline="0" dirty="0" err="1" smtClean="0">
                <a:ln>
                  <a:noFill/>
                </a:ln>
                <a:effectLst/>
                <a:latin typeface="Times New Roman" pitchFamily="18" charset="0"/>
                <a:ea typeface="Times New Roman" pitchFamily="18" charset="0"/>
                <a:cs typeface="Times New Roman" pitchFamily="18" charset="0"/>
              </a:rPr>
              <a:t>Раковым-Солцевым</a:t>
            </a:r>
            <a:r>
              <a:rPr kumimoji="0" lang="ru-RU" sz="2000" i="0" u="none" strike="noStrike" cap="none" normalizeH="0" baseline="0" dirty="0" smtClean="0">
                <a:ln>
                  <a:noFill/>
                </a:ln>
                <a:effectLst/>
                <a:latin typeface="Times New Roman" pitchFamily="18" charset="0"/>
                <a:ea typeface="Times New Roman" pitchFamily="18" charset="0"/>
                <a:cs typeface="Times New Roman" pitchFamily="18" charset="0"/>
              </a:rPr>
              <a:t>, впервые с отчеством по имени ее  погибшего мужа – Платоновичем... К сожалению названная мать погибла, а Иван Раков отправился  на войну с Японией вместе со своим подразделением.</a:t>
            </a:r>
            <a:br>
              <a:rPr kumimoji="0" lang="ru-RU" sz="2000" i="0" u="none" strike="noStrike" cap="none" normalizeH="0" baseline="0" dirty="0" smtClean="0">
                <a:ln>
                  <a:noFill/>
                </a:ln>
                <a:effectLst/>
                <a:latin typeface="Times New Roman" pitchFamily="18" charset="0"/>
                <a:ea typeface="Times New Roman" pitchFamily="18" charset="0"/>
                <a:cs typeface="Times New Roman" pitchFamily="18" charset="0"/>
              </a:rPr>
            </a:br>
            <a:r>
              <a:rPr kumimoji="0" lang="ru-RU" sz="2000" i="0" u="none" strike="noStrike" cap="none" normalizeH="0" baseline="0" dirty="0" smtClean="0">
                <a:ln>
                  <a:noFill/>
                </a:ln>
                <a:effectLst/>
                <a:latin typeface="Times New Roman" pitchFamily="18" charset="0"/>
                <a:ea typeface="Times New Roman" pitchFamily="18" charset="0"/>
                <a:cs typeface="Times New Roman" pitchFamily="18" charset="0"/>
              </a:rPr>
              <a:t> Он награжден не только медалью "За победу над Германией", но и "За победу над Японией"...</a:t>
            </a:r>
            <a:br>
              <a:rPr kumimoji="0" lang="ru-RU" sz="2000" i="0" u="none" strike="noStrike" cap="none" normalizeH="0" baseline="0" dirty="0" smtClean="0">
                <a:ln>
                  <a:noFill/>
                </a:ln>
                <a:effectLst/>
                <a:latin typeface="Times New Roman" pitchFamily="18" charset="0"/>
                <a:ea typeface="Times New Roman" pitchFamily="18" charset="0"/>
                <a:cs typeface="Times New Roman" pitchFamily="18" charset="0"/>
              </a:rPr>
            </a:br>
            <a:r>
              <a:rPr kumimoji="0" lang="ru-RU" sz="2000" i="0" u="none" strike="noStrike" cap="none" normalizeH="0" baseline="0" dirty="0" smtClean="0">
                <a:ln>
                  <a:noFill/>
                </a:ln>
                <a:effectLst/>
                <a:latin typeface="Times New Roman" pitchFamily="18" charset="0"/>
                <a:ea typeface="Times New Roman" pitchFamily="18" charset="0"/>
                <a:cs typeface="Times New Roman" pitchFamily="18" charset="0"/>
              </a:rPr>
              <a:t>15-летним комиссованным инвалидом закончил он свой боевой путь. </a:t>
            </a:r>
            <a:br>
              <a:rPr kumimoji="0" lang="ru-RU" sz="2000" i="0" u="none" strike="noStrike" cap="none" normalizeH="0" baseline="0" dirty="0" smtClean="0">
                <a:ln>
                  <a:noFill/>
                </a:ln>
                <a:effectLst/>
                <a:latin typeface="Times New Roman" pitchFamily="18" charset="0"/>
                <a:ea typeface="Times New Roman" pitchFamily="18" charset="0"/>
                <a:cs typeface="Times New Roman" pitchFamily="18" charset="0"/>
              </a:rPr>
            </a:br>
            <a:r>
              <a:rPr kumimoji="0" lang="ru-RU" sz="2000" i="0" u="none" strike="noStrike" cap="none" normalizeH="0" baseline="0" dirty="0" smtClean="0">
                <a:ln>
                  <a:noFill/>
                </a:ln>
                <a:effectLst/>
                <a:latin typeface="Times New Roman" pitchFamily="18" charset="0"/>
                <a:ea typeface="Times New Roman" pitchFamily="18" charset="0"/>
                <a:cs typeface="Times New Roman" pitchFamily="18" charset="0"/>
              </a:rPr>
              <a:t>Послевоенные годы были для </a:t>
            </a:r>
            <a:r>
              <a:rPr kumimoji="0" lang="ru-RU" sz="2000" i="0" u="none" strike="noStrike" cap="none" normalizeH="0" baseline="0" dirty="0" err="1" smtClean="0">
                <a:ln>
                  <a:noFill/>
                </a:ln>
                <a:effectLst/>
                <a:latin typeface="Times New Roman" pitchFamily="18" charset="0"/>
                <a:ea typeface="Times New Roman" pitchFamily="18" charset="0"/>
                <a:cs typeface="Times New Roman" pitchFamily="18" charset="0"/>
              </a:rPr>
              <a:t>Ракова-Солнцева</a:t>
            </a:r>
            <a:r>
              <a:rPr kumimoji="0" lang="ru-RU" sz="2000" i="0" u="none" strike="noStrike" cap="none" normalizeH="0" baseline="0" dirty="0" smtClean="0">
                <a:ln>
                  <a:noFill/>
                </a:ln>
                <a:effectLst/>
                <a:latin typeface="Times New Roman" pitchFamily="18" charset="0"/>
                <a:ea typeface="Times New Roman" pitchFamily="18" charset="0"/>
                <a:cs typeface="Times New Roman" pitchFamily="18" charset="0"/>
              </a:rPr>
              <a:t> ещё труднее, чем военные.</a:t>
            </a:r>
            <a:br>
              <a:rPr kumimoji="0" lang="ru-RU" sz="2000" i="0" u="none" strike="noStrike" cap="none" normalizeH="0" baseline="0" dirty="0" smtClean="0">
                <a:ln>
                  <a:noFill/>
                </a:ln>
                <a:effectLst/>
                <a:latin typeface="Times New Roman" pitchFamily="18" charset="0"/>
                <a:ea typeface="Times New Roman" pitchFamily="18" charset="0"/>
                <a:cs typeface="Times New Roman" pitchFamily="18" charset="0"/>
              </a:rPr>
            </a:br>
            <a:r>
              <a:rPr kumimoji="0" lang="ru-RU" sz="2000" i="0" u="none" strike="noStrike" cap="none" normalizeH="0" baseline="0" dirty="0" smtClean="0">
                <a:ln>
                  <a:noFill/>
                </a:ln>
                <a:effectLst/>
                <a:latin typeface="Times New Roman" pitchFamily="18" charset="0"/>
                <a:ea typeface="Times New Roman" pitchFamily="18" charset="0"/>
                <a:cs typeface="Times New Roman" pitchFamily="18" charset="0"/>
              </a:rPr>
              <a:t>Он работал дворником в Москве. Потом, в 1951-м, его, 21-летнего, вдруг решили призвать в армию, как ...не служившего.С радостью ухватился за такую возможность. Ему (разведчик ведь) удалось обмануть</a:t>
            </a:r>
            <a:r>
              <a:rPr kumimoji="0" lang="ru-RU" sz="2000" i="0" u="none" strike="noStrike" cap="none" normalizeH="0" dirty="0" smtClean="0">
                <a:ln>
                  <a:noFill/>
                </a:ln>
                <a:effectLst/>
                <a:latin typeface="Times New Roman" pitchFamily="18" charset="0"/>
                <a:ea typeface="Times New Roman" pitchFamily="18" charset="0"/>
                <a:cs typeface="Times New Roman" pitchFamily="18" charset="0"/>
              </a:rPr>
              <a:t> </a:t>
            </a:r>
            <a:r>
              <a:rPr kumimoji="0" lang="ru-RU" sz="2000" i="0" u="none" strike="noStrike" cap="none" normalizeH="0" baseline="0" dirty="0" smtClean="0">
                <a:ln>
                  <a:noFill/>
                </a:ln>
                <a:effectLst/>
                <a:latin typeface="Times New Roman" pitchFamily="18" charset="0"/>
                <a:ea typeface="Times New Roman" pitchFamily="18" charset="0"/>
                <a:cs typeface="Times New Roman" pitchFamily="18" charset="0"/>
              </a:rPr>
              <a:t>медкомиссию, скрыть ранения, но вот во время службы проговорился сослуживцам. И его... отправили в психушку. Куда потом только не бросала его жизнь!</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i="0" u="none" strike="noStrike" cap="none" normalizeH="0" baseline="0" dirty="0" smtClean="0">
                <a:ln>
                  <a:noFill/>
                </a:ln>
                <a:effectLst/>
                <a:latin typeface="Times New Roman" pitchFamily="18" charset="0"/>
                <a:ea typeface="Times New Roman" pitchFamily="18" charset="0"/>
                <a:cs typeface="Times New Roman" pitchFamily="18" charset="0"/>
              </a:rPr>
              <a:t> Последние годы жизни он жил на родине своего литературного "отца" В. Катаева – в Одессе, на улице Липы. Откуда и ушел из жизни.</a:t>
            </a:r>
            <a:br>
              <a:rPr kumimoji="0" lang="ru-RU" sz="2000" i="0" u="none" strike="noStrike" cap="none" normalizeH="0" baseline="0" dirty="0" smtClean="0">
                <a:ln>
                  <a:noFill/>
                </a:ln>
                <a:effectLst/>
                <a:latin typeface="Times New Roman" pitchFamily="18" charset="0"/>
                <a:ea typeface="Times New Roman" pitchFamily="18" charset="0"/>
                <a:cs typeface="Times New Roman" pitchFamily="18" charset="0"/>
              </a:rPr>
            </a:br>
            <a:r>
              <a:rPr kumimoji="0" lang="ru-RU" sz="2000" i="0" u="none" strike="noStrike" cap="none" normalizeH="0" baseline="0" dirty="0" smtClean="0">
                <a:ln>
                  <a:noFill/>
                </a:ln>
                <a:effectLst/>
                <a:latin typeface="Times New Roman" pitchFamily="18" charset="0"/>
                <a:ea typeface="Times New Roman" pitchFamily="18" charset="0"/>
                <a:cs typeface="Times New Roman" pitchFamily="18" charset="0"/>
              </a:rPr>
              <a:t>В забытьи и бреду умирал </a:t>
            </a:r>
            <a:r>
              <a:rPr kumimoji="0" lang="ru-RU" sz="2000" i="0" u="none" strike="noStrike" cap="none" normalizeH="0" baseline="0" dirty="0" err="1" smtClean="0">
                <a:ln>
                  <a:noFill/>
                </a:ln>
                <a:effectLst/>
                <a:latin typeface="Times New Roman" pitchFamily="18" charset="0"/>
                <a:ea typeface="Times New Roman" pitchFamily="18" charset="0"/>
                <a:cs typeface="Times New Roman" pitchFamily="18" charset="0"/>
              </a:rPr>
              <a:t>Раков-Солцев</a:t>
            </a:r>
            <a:r>
              <a:rPr kumimoji="0" lang="ru-RU" sz="2000" i="0" u="none" strike="noStrike" cap="none" normalizeH="0" baseline="0" dirty="0" smtClean="0">
                <a:ln>
                  <a:noFill/>
                </a:ln>
                <a:effectLst/>
                <a:latin typeface="Times New Roman" pitchFamily="18" charset="0"/>
                <a:ea typeface="Times New Roman" pitchFamily="18" charset="0"/>
                <a:cs typeface="Times New Roman" pitchFamily="18" charset="0"/>
              </a:rPr>
              <a:t> в конце декабря 2005 года. Родственникам жены и соседям пришлось взять на себя расходы по лечению, а затем и по похоронам.</a:t>
            </a:r>
            <a:br>
              <a:rPr kumimoji="0" lang="ru-RU" sz="2000" i="0" u="none" strike="noStrike" cap="none" normalizeH="0" baseline="0" dirty="0" smtClean="0">
                <a:ln>
                  <a:noFill/>
                </a:ln>
                <a:effectLst/>
                <a:latin typeface="Times New Roman" pitchFamily="18" charset="0"/>
                <a:ea typeface="Times New Roman" pitchFamily="18" charset="0"/>
                <a:cs typeface="Times New Roman" pitchFamily="18" charset="0"/>
              </a:rPr>
            </a:br>
            <a:r>
              <a:rPr kumimoji="0" lang="ru-RU" sz="2000" i="0" u="none" strike="noStrike" cap="none" normalizeH="0" baseline="0" dirty="0" smtClean="0">
                <a:ln>
                  <a:noFill/>
                </a:ln>
                <a:effectLst/>
                <a:latin typeface="Times New Roman" pitchFamily="18" charset="0"/>
                <a:ea typeface="Times New Roman" pitchFamily="18" charset="0"/>
                <a:cs typeface="Times New Roman" pitchFamily="18" charset="0"/>
              </a:rPr>
              <a:t>                         Так окончил земной путь человек из легенды.</a:t>
            </a:r>
            <a:r>
              <a:rPr kumimoji="0" lang="ru-RU" sz="2000" b="1" i="0" u="none" strike="noStrike" cap="none" normalizeH="0" baseline="0" dirty="0" smtClean="0">
                <a:ln>
                  <a:noFill/>
                </a:ln>
                <a:effectLst/>
                <a:latin typeface="Times New Roman" pitchFamily="18" charset="0"/>
                <a:ea typeface="Times New Roman" pitchFamily="18" charset="0"/>
                <a:cs typeface="Times New Roman" pitchFamily="18" charset="0"/>
              </a:rPr>
              <a:t/>
            </a:r>
            <a:br>
              <a:rPr kumimoji="0" lang="ru-RU" sz="2000" b="1" i="0" u="none" strike="noStrike" cap="none" normalizeH="0" baseline="0" dirty="0" smtClean="0">
                <a:ln>
                  <a:noFill/>
                </a:ln>
                <a:effectLst/>
                <a:latin typeface="Times New Roman" pitchFamily="18" charset="0"/>
                <a:ea typeface="Times New Roman" pitchFamily="18" charset="0"/>
                <a:cs typeface="Times New Roman" pitchFamily="18" charset="0"/>
              </a:rPr>
            </a:br>
            <a:r>
              <a:rPr kumimoji="0" lang="ru-RU" sz="2000" b="0" i="0" u="none" strike="noStrike" cap="none" normalizeH="0" baseline="0" dirty="0" smtClean="0">
                <a:ln>
                  <a:noFill/>
                </a:ln>
                <a:solidFill>
                  <a:srgbClr val="444444"/>
                </a:solidFill>
                <a:effectLst/>
                <a:latin typeface="Times New Roman" pitchFamily="18" charset="0"/>
                <a:ea typeface="Times New Roman" pitchFamily="18" charset="0"/>
                <a:cs typeface="Times New Roman" pitchFamily="18" charset="0"/>
              </a:rPr>
              <a:t/>
            </a:r>
            <a:br>
              <a:rPr kumimoji="0" lang="ru-RU" sz="2000" b="0" i="0" u="none" strike="noStrike" cap="none" normalizeH="0" baseline="0" dirty="0" smtClean="0">
                <a:ln>
                  <a:noFill/>
                </a:ln>
                <a:solidFill>
                  <a:srgbClr val="444444"/>
                </a:solidFill>
                <a:effectLst/>
                <a:latin typeface="Times New Roman" pitchFamily="18" charset="0"/>
                <a:ea typeface="Times New Roman" pitchFamily="18" charset="0"/>
                <a:cs typeface="Times New Roman" pitchFamily="18" charset="0"/>
              </a:rPr>
            </a:br>
            <a:r>
              <a:rPr kumimoji="0" lang="ru-RU" sz="2000" b="0" i="0" u="none" strike="noStrike" cap="none" normalizeH="0" baseline="0" dirty="0" smtClean="0">
                <a:ln>
                  <a:noFill/>
                </a:ln>
                <a:solidFill>
                  <a:srgbClr val="444444"/>
                </a:solidFill>
                <a:effectLst/>
                <a:latin typeface="Times New Roman" pitchFamily="18" charset="0"/>
                <a:ea typeface="Times New Roman" pitchFamily="18" charset="0"/>
                <a:cs typeface="Times New Roman" pitchFamily="18" charset="0"/>
              </a:rPr>
              <a:t/>
            </a:r>
            <a:br>
              <a:rPr kumimoji="0" lang="ru-RU" sz="2000" b="0" i="0" u="none" strike="noStrike" cap="none" normalizeH="0" baseline="0" dirty="0" smtClean="0">
                <a:ln>
                  <a:noFill/>
                </a:ln>
                <a:solidFill>
                  <a:srgbClr val="444444"/>
                </a:solidFill>
                <a:effectLst/>
                <a:latin typeface="Times New Roman" pitchFamily="18" charset="0"/>
                <a:ea typeface="Times New Roman" pitchFamily="18" charset="0"/>
                <a:cs typeface="Times New Roman" pitchFamily="18" charset="0"/>
              </a:rPr>
            </a:b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61441" name="Picture 1" descr="C:\Users\User\Desktop\Новая папка\1482741441_0dwdg83w-ve123.jpg"/>
          <p:cNvPicPr>
            <a:picLocks noChangeAspect="1" noChangeArrowheads="1"/>
          </p:cNvPicPr>
          <p:nvPr/>
        </p:nvPicPr>
        <p:blipFill>
          <a:blip r:embed="rId2" cstate="print"/>
          <a:srcRect/>
          <a:stretch>
            <a:fillRect/>
          </a:stretch>
        </p:blipFill>
        <p:spPr bwMode="auto">
          <a:xfrm>
            <a:off x="-66863" y="0"/>
            <a:ext cx="9277726" cy="6858000"/>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2517</TotalTime>
  <Words>5195</Words>
  <Application>Microsoft Office PowerPoint</Application>
  <PresentationFormat>Экран (4:3)</PresentationFormat>
  <Paragraphs>200</Paragraphs>
  <Slides>46</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46</vt:i4>
      </vt:variant>
    </vt:vector>
  </HeadingPairs>
  <TitlesOfParts>
    <vt:vector size="47"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vector>
  </TitlesOfParts>
  <Company>ЗАО ТК ДОМО</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278</cp:revision>
  <dcterms:created xsi:type="dcterms:W3CDTF">2020-04-07T11:31:39Z</dcterms:created>
  <dcterms:modified xsi:type="dcterms:W3CDTF">2020-05-08T07:01:01Z</dcterms:modified>
</cp:coreProperties>
</file>